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sldIdLst>
    <p:sldId id="274" r:id="rId3"/>
    <p:sldId id="275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51C2A-87DB-427A-BDCB-D2C2418C1159}" v="3" dt="2025-10-01T22:37:35.98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84" y="10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Eggman" userId="f21489ec02b9c6e5" providerId="LiveId" clId="{21E0F88E-9899-4F3D-B21E-186CEB7CCD43}"/>
    <pc:docChg chg="undo custSel modSld">
      <pc:chgData name="Aaron Eggman" userId="f21489ec02b9c6e5" providerId="LiveId" clId="{21E0F88E-9899-4F3D-B21E-186CEB7CCD43}" dt="2025-08-11T04:38:07.723" v="47" actId="948"/>
      <pc:docMkLst>
        <pc:docMk/>
      </pc:docMkLst>
      <pc:sldChg chg="modSp mod">
        <pc:chgData name="Aaron Eggman" userId="f21489ec02b9c6e5" providerId="LiveId" clId="{21E0F88E-9899-4F3D-B21E-186CEB7CCD43}" dt="2025-08-11T04:37:25.630" v="39" actId="948"/>
        <pc:sldMkLst>
          <pc:docMk/>
          <pc:sldMk cId="0" sldId="261"/>
        </pc:sldMkLst>
      </pc:sldChg>
      <pc:sldChg chg="modSp mod">
        <pc:chgData name="Aaron Eggman" userId="f21489ec02b9c6e5" providerId="LiveId" clId="{21E0F88E-9899-4F3D-B21E-186CEB7CCD43}" dt="2025-08-11T04:38:07.723" v="47" actId="948"/>
        <pc:sldMkLst>
          <pc:docMk/>
          <pc:sldMk cId="0" sldId="264"/>
        </pc:sldMkLst>
      </pc:sldChg>
      <pc:sldChg chg="addSp delSp modSp mod">
        <pc:chgData name="Aaron Eggman" userId="f21489ec02b9c6e5" providerId="LiveId" clId="{21E0F88E-9899-4F3D-B21E-186CEB7CCD43}" dt="2025-08-11T04:35:28.143" v="24" actId="14100"/>
        <pc:sldMkLst>
          <pc:docMk/>
          <pc:sldMk cId="0" sldId="269"/>
        </pc:sldMkLst>
      </pc:sldChg>
      <pc:sldChg chg="addSp delSp modSp mod">
        <pc:chgData name="Aaron Eggman" userId="f21489ec02b9c6e5" providerId="LiveId" clId="{21E0F88E-9899-4F3D-B21E-186CEB7CCD43}" dt="2025-08-11T04:35:21.371" v="22" actId="14100"/>
        <pc:sldMkLst>
          <pc:docMk/>
          <pc:sldMk cId="0" sldId="270"/>
        </pc:sldMkLst>
      </pc:sldChg>
      <pc:sldChg chg="addSp delSp modSp mod">
        <pc:chgData name="Aaron Eggman" userId="f21489ec02b9c6e5" providerId="LiveId" clId="{21E0F88E-9899-4F3D-B21E-186CEB7CCD43}" dt="2025-08-11T04:35:08.034" v="19" actId="1076"/>
        <pc:sldMkLst>
          <pc:docMk/>
          <pc:sldMk cId="0" sldId="271"/>
        </pc:sldMkLst>
      </pc:sldChg>
      <pc:sldChg chg="addSp delSp modSp mod">
        <pc:chgData name="Aaron Eggman" userId="f21489ec02b9c6e5" providerId="LiveId" clId="{21E0F88E-9899-4F3D-B21E-186CEB7CCD43}" dt="2025-08-11T04:36:22.897" v="33" actId="14100"/>
        <pc:sldMkLst>
          <pc:docMk/>
          <pc:sldMk cId="0" sldId="272"/>
        </pc:sldMkLst>
      </pc:sldChg>
    </pc:docChg>
  </pc:docChgLst>
  <pc:docChgLst>
    <pc:chgData name="Aaron Eggman" userId="f21489ec02b9c6e5" providerId="LiveId" clId="{9392146A-8BF2-4637-BBEB-068F717CC4E4}"/>
    <pc:docChg chg="addSld delSld modSld">
      <pc:chgData name="Aaron Eggman" userId="f21489ec02b9c6e5" providerId="LiveId" clId="{9392146A-8BF2-4637-BBEB-068F717CC4E4}" dt="2025-10-01T22:37:35.976" v="37"/>
      <pc:docMkLst>
        <pc:docMk/>
      </pc:docMkLst>
      <pc:sldChg chg="modSp mod">
        <pc:chgData name="Aaron Eggman" userId="f21489ec02b9c6e5" providerId="LiveId" clId="{9392146A-8BF2-4637-BBEB-068F717CC4E4}" dt="2025-10-01T20:10:31.504" v="32" actId="1036"/>
        <pc:sldMkLst>
          <pc:docMk/>
          <pc:sldMk cId="0" sldId="256"/>
        </pc:sldMkLst>
        <pc:spChg chg="mod">
          <ac:chgData name="Aaron Eggman" userId="f21489ec02b9c6e5" providerId="LiveId" clId="{9392146A-8BF2-4637-BBEB-068F717CC4E4}" dt="2025-10-01T20:10:31.504" v="32" actId="1036"/>
          <ac:spMkLst>
            <pc:docMk/>
            <pc:sldMk cId="0" sldId="256"/>
            <ac:spMk id="2" creationId="{00000000-0000-0000-0000-000000000000}"/>
          </ac:spMkLst>
        </pc:spChg>
      </pc:sldChg>
      <pc:sldChg chg="add del setBg">
        <pc:chgData name="Aaron Eggman" userId="f21489ec02b9c6e5" providerId="LiveId" clId="{9392146A-8BF2-4637-BBEB-068F717CC4E4}" dt="2025-10-01T22:37:35.976" v="37"/>
        <pc:sldMkLst>
          <pc:docMk/>
          <pc:sldMk cId="0" sldId="274"/>
        </pc:sldMkLst>
      </pc:sldChg>
      <pc:sldChg chg="new del">
        <pc:chgData name="Aaron Eggman" userId="f21489ec02b9c6e5" providerId="LiveId" clId="{9392146A-8BF2-4637-BBEB-068F717CC4E4}" dt="2025-10-01T20:11:57.704" v="34" actId="47"/>
        <pc:sldMkLst>
          <pc:docMk/>
          <pc:sldMk cId="4024290857" sldId="274"/>
        </pc:sldMkLst>
      </pc:sldChg>
      <pc:sldChg chg="add del setBg">
        <pc:chgData name="Aaron Eggman" userId="f21489ec02b9c6e5" providerId="LiveId" clId="{9392146A-8BF2-4637-BBEB-068F717CC4E4}" dt="2025-10-01T22:37:35.976" v="37"/>
        <pc:sldMkLst>
          <pc:docMk/>
          <pc:sldMk cId="0" sldId="275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100" b="1" i="0">
                <a:solidFill>
                  <a:srgbClr val="D9770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rgbClr val="1D3A8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1" y="2302670"/>
            <a:ext cx="8080376" cy="95964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1" y="3262313"/>
            <a:ext cx="8080376" cy="5926932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3" y="2302670"/>
            <a:ext cx="8083550" cy="95964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3" y="3262313"/>
            <a:ext cx="8083550" cy="5926932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05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69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694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2" y="409575"/>
            <a:ext cx="6016626" cy="1743075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409577"/>
            <a:ext cx="10223501" cy="877967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2" y="2152652"/>
            <a:ext cx="6016626" cy="7036595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59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7200900"/>
            <a:ext cx="10972800" cy="850107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919163"/>
            <a:ext cx="10972800" cy="6172200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8051007"/>
            <a:ext cx="10972800" cy="1207293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06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1904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0" y="411959"/>
            <a:ext cx="4114800" cy="87772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11959"/>
            <a:ext cx="12039600" cy="87772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25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00" b="1" i="0">
                <a:solidFill>
                  <a:srgbClr val="D9770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0" i="0">
                <a:solidFill>
                  <a:srgbClr val="1D3A8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00" b="1" i="0">
                <a:solidFill>
                  <a:srgbClr val="D9770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00" b="1" i="0">
                <a:solidFill>
                  <a:srgbClr val="D9770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5640"/>
            <a:ext cx="15544800" cy="22050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39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9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6610352"/>
            <a:ext cx="15544800" cy="2043113"/>
          </a:xfrm>
        </p:spPr>
        <p:txBody>
          <a:bodyPr anchor="t"/>
          <a:lstStyle>
            <a:lvl1pPr algn="l">
              <a:defRPr sz="6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4360070"/>
            <a:ext cx="15544800" cy="2250281"/>
          </a:xfrm>
        </p:spPr>
        <p:txBody>
          <a:bodyPr anchor="b"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5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400302"/>
            <a:ext cx="8077200" cy="6788945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6400" y="2400302"/>
            <a:ext cx="8077200" cy="6788945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7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7200" y="318729"/>
            <a:ext cx="11333599" cy="1367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100" b="1" i="0">
                <a:solidFill>
                  <a:srgbClr val="D9770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436100" y="2096034"/>
            <a:ext cx="7805419" cy="49231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rgbClr val="1D3A8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02"/>
            <a:ext cx="16459200" cy="6788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7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6858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0"/>
            <a:ext cx="13716000" cy="205740"/>
          </a:xfrm>
          <a:prstGeom prst="rect">
            <a:avLst/>
          </a:prstGeom>
          <a:solidFill>
            <a:srgbClr val="A944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0"/>
            <a:endParaRPr sz="2700" kern="12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Forge 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468" y="565695"/>
            <a:ext cx="7105065" cy="71050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34044" y="7543800"/>
            <a:ext cx="8819915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85800" rtl="0">
              <a:defRPr sz="2000">
                <a:solidFill>
                  <a:srgbClr val="5A5A5A"/>
                </a:solidFill>
              </a:defRPr>
            </a:pPr>
            <a:r>
              <a:rPr sz="3000" kern="1200">
                <a:solidFill>
                  <a:srgbClr val="5A5A5A"/>
                </a:solidFill>
                <a:latin typeface="Calibri"/>
                <a:ea typeface="+mn-ea"/>
                <a:cs typeface="+mn-cs"/>
              </a:rPr>
              <a:t>A Christ-Centered SEL &amp; Leadership Formation Program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69611" y="8503921"/>
            <a:ext cx="514878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85800" rtl="0">
              <a:defRPr sz="1600">
                <a:solidFill>
                  <a:srgbClr val="888888"/>
                </a:solidFill>
              </a:defRPr>
            </a:pPr>
            <a:r>
              <a:rPr sz="2400" kern="1200">
                <a:solidFill>
                  <a:srgbClr val="888888"/>
                </a:solidFill>
                <a:latin typeface="Calibri"/>
                <a:ea typeface="+mn-ea"/>
                <a:cs typeface="+mn-cs"/>
              </a:rPr>
              <a:t>Bishop Diego High School • Grades 9-12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2211070">
              <a:lnSpc>
                <a:spcPct val="100000"/>
              </a:lnSpc>
              <a:spcBef>
                <a:spcPts val="114"/>
              </a:spcBef>
            </a:pPr>
            <a:r>
              <a:rPr sz="6100" spc="-225" dirty="0">
                <a:solidFill>
                  <a:srgbClr val="1D3A8A"/>
                </a:solidFill>
              </a:rPr>
              <a:t>Intensity</a:t>
            </a:r>
            <a:r>
              <a:rPr sz="6100" spc="-390" dirty="0">
                <a:solidFill>
                  <a:srgbClr val="1D3A8A"/>
                </a:solidFill>
              </a:rPr>
              <a:t> </a:t>
            </a:r>
            <a:r>
              <a:rPr sz="6100" spc="-180" dirty="0">
                <a:solidFill>
                  <a:srgbClr val="1D3A8A"/>
                </a:solidFill>
              </a:rPr>
              <a:t>of</a:t>
            </a:r>
            <a:r>
              <a:rPr sz="6100" spc="-390" dirty="0">
                <a:solidFill>
                  <a:srgbClr val="1D3A8A"/>
                </a:solidFill>
              </a:rPr>
              <a:t> </a:t>
            </a:r>
            <a:r>
              <a:rPr sz="6100" spc="-355" dirty="0">
                <a:solidFill>
                  <a:srgbClr val="1D3A8A"/>
                </a:solidFill>
              </a:rPr>
              <a:t>Reaction</a:t>
            </a:r>
            <a:endParaRPr sz="6100" dirty="0"/>
          </a:p>
        </p:txBody>
      </p:sp>
      <p:grpSp>
        <p:nvGrpSpPr>
          <p:cNvPr id="3" name="object 3"/>
          <p:cNvGrpSpPr/>
          <p:nvPr/>
        </p:nvGrpSpPr>
        <p:grpSpPr>
          <a:xfrm>
            <a:off x="3810000" y="1981199"/>
            <a:ext cx="13716000" cy="3048000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4000"/>
            <a:ext cx="13716000" cy="3048000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14800" y="1880347"/>
            <a:ext cx="7137400" cy="6438686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E9580C"/>
                </a:solidFill>
                <a:latin typeface="Arial"/>
                <a:cs typeface="Arial"/>
              </a:rPr>
              <a:t>High</a:t>
            </a:r>
            <a:r>
              <a:rPr sz="3200" b="1" spc="-18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E9580C"/>
                </a:solidFill>
                <a:latin typeface="Arial"/>
                <a:cs typeface="Arial"/>
              </a:rPr>
              <a:t>Intensity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great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force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Express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joy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shouts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Frustration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dramatically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Passionate</a:t>
            </a:r>
            <a:r>
              <a:rPr sz="2400" spc="-7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10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needs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clearly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noticed </a:t>
            </a:r>
            <a:endParaRPr lang="en-US" sz="2400" spc="-1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  <a:spcAft>
                <a:spcPts val="1200"/>
              </a:spcAft>
            </a:pP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100" dirty="0">
                <a:solidFill>
                  <a:schemeClr val="tx1"/>
                </a:solidFill>
                <a:latin typeface="Microsoft Sans Serif"/>
                <a:cs typeface="Microsoft Sans Serif"/>
              </a:rPr>
              <a:t>Can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be</a:t>
            </a:r>
            <a:r>
              <a:rPr sz="2400" spc="-9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labeled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dramatic</a:t>
            </a: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endParaRPr lang="en-US"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3200" b="1" spc="-16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20" dirty="0">
                <a:solidFill>
                  <a:srgbClr val="049569"/>
                </a:solidFill>
                <a:latin typeface="Arial"/>
                <a:cs typeface="Arial"/>
              </a:rPr>
              <a:t>Intensity</a:t>
            </a:r>
            <a:r>
              <a:rPr sz="3200" b="1" spc="-15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0" dirty="0">
                <a:solidFill>
                  <a:srgbClr val="049569"/>
                </a:solidFill>
                <a:latin typeface="Gill Sans MT"/>
                <a:cs typeface="Gill Sans MT"/>
              </a:rPr>
              <a:t>(</a:t>
            </a:r>
            <a:r>
              <a:rPr sz="3200" b="1" spc="-10" dirty="0">
                <a:solidFill>
                  <a:srgbClr val="049569"/>
                </a:solidFill>
                <a:latin typeface="Arial"/>
                <a:cs typeface="Arial"/>
              </a:rPr>
              <a:t>Mild</a:t>
            </a:r>
            <a:r>
              <a:rPr sz="3200" b="1" spc="-10" dirty="0">
                <a:solidFill>
                  <a:srgbClr val="049569"/>
                </a:solidFill>
                <a:latin typeface="Gill Sans MT"/>
                <a:cs typeface="Gill Sans MT"/>
              </a:rPr>
              <a:t>)</a:t>
            </a:r>
            <a:endParaRPr sz="3200" dirty="0">
              <a:latin typeface="Gill Sans MT"/>
              <a:cs typeface="Gill Sans MT"/>
            </a:endParaRPr>
          </a:p>
          <a:p>
            <a:pPr marL="205740" indent="-193040">
              <a:lnSpc>
                <a:spcPct val="100000"/>
              </a:lnSpc>
              <a:spcBef>
                <a:spcPts val="90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Subdued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emotional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reactions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Whimper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when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hungry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Steady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emotional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presence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746125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7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95" dirty="0">
                <a:solidFill>
                  <a:schemeClr val="tx1"/>
                </a:solidFill>
                <a:latin typeface="Microsoft Sans Serif"/>
                <a:cs typeface="Microsoft Sans Serif"/>
              </a:rPr>
              <a:t>Calm</a:t>
            </a:r>
            <a:r>
              <a:rPr sz="2400" spc="-95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10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easygoing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presence </a:t>
            </a:r>
            <a:endParaRPr lang="en-US" sz="2400" spc="-2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 marR="746125">
              <a:lnSpc>
                <a:spcPct val="122000"/>
              </a:lnSpc>
              <a:spcBef>
                <a:spcPts val="610"/>
              </a:spcBef>
            </a:pP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Feelings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easily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overlooked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93ACEA1E-C530-86C4-4354-B6DEB3C63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red flame with black background&#10;&#10;AI-generated content may be incorrect.">
            <a:extLst>
              <a:ext uri="{FF2B5EF4-FFF2-40B4-BE49-F238E27FC236}">
                <a16:creationId xmlns:a16="http://schemas.microsoft.com/office/drawing/2014/main" id="{B3A59193-D151-3522-9AA0-0C5F742D58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5" y="3199652"/>
            <a:ext cx="4013200" cy="4013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57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90"/>
              </a:spcBef>
            </a:pPr>
            <a:r>
              <a:rPr spc="-229" dirty="0">
                <a:solidFill>
                  <a:srgbClr val="1D3A8A"/>
                </a:solidFill>
              </a:rPr>
              <a:t>Approach</a:t>
            </a:r>
            <a:r>
              <a:rPr sz="5200" spc="-229" dirty="0">
                <a:solidFill>
                  <a:srgbClr val="1D3A8A"/>
                </a:solidFill>
                <a:latin typeface="Trebuchet MS"/>
                <a:cs typeface="Trebuchet MS"/>
              </a:rPr>
              <a:t>/</a:t>
            </a:r>
            <a:r>
              <a:rPr spc="-229" dirty="0">
                <a:solidFill>
                  <a:srgbClr val="1D3A8A"/>
                </a:solidFill>
              </a:rPr>
              <a:t>Withdrawal</a:t>
            </a:r>
            <a:endParaRPr sz="52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500" b="0" spc="-40" dirty="0">
                <a:solidFill>
                  <a:srgbClr val="049569"/>
                </a:solidFill>
                <a:latin typeface="Microsoft Sans Serif"/>
                <a:cs typeface="Microsoft Sans Serif"/>
              </a:rPr>
              <a:t>Initial</a:t>
            </a:r>
            <a:r>
              <a:rPr sz="2500" b="0" spc="-9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85" dirty="0">
                <a:solidFill>
                  <a:srgbClr val="049569"/>
                </a:solidFill>
                <a:latin typeface="Microsoft Sans Serif"/>
                <a:cs typeface="Microsoft Sans Serif"/>
              </a:rPr>
              <a:t>Reaction</a:t>
            </a:r>
            <a:r>
              <a:rPr sz="2500" b="0" spc="-7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dirty="0">
                <a:solidFill>
                  <a:srgbClr val="049569"/>
                </a:solidFill>
                <a:latin typeface="Microsoft Sans Serif"/>
                <a:cs typeface="Microsoft Sans Serif"/>
              </a:rPr>
              <a:t>to</a:t>
            </a:r>
            <a:r>
              <a:rPr sz="2500" b="0" spc="-8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55" dirty="0">
                <a:solidFill>
                  <a:srgbClr val="049569"/>
                </a:solidFill>
                <a:latin typeface="Microsoft Sans Serif"/>
                <a:cs typeface="Microsoft Sans Serif"/>
              </a:rPr>
              <a:t>New</a:t>
            </a:r>
            <a:r>
              <a:rPr sz="2500" b="0" spc="-7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049569"/>
                </a:solidFill>
                <a:latin typeface="Microsoft Sans Serif"/>
                <a:cs typeface="Microsoft Sans Serif"/>
              </a:rPr>
              <a:t>Situations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810000" y="2095499"/>
            <a:ext cx="13716000" cy="3048000"/>
            <a:chOff x="3810000" y="20954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20955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8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20954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448300"/>
            <a:ext cx="13716000" cy="3048000"/>
            <a:chOff x="3810000" y="54483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448301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8"/>
                  </a:moveTo>
                  <a:lnTo>
                    <a:pt x="88995" y="3047998"/>
                  </a:lnTo>
                  <a:lnTo>
                    <a:pt x="82801" y="3047266"/>
                  </a:lnTo>
                  <a:lnTo>
                    <a:pt x="37131" y="3024565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3"/>
                  </a:lnTo>
                  <a:lnTo>
                    <a:pt x="0" y="2933699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69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3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3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69"/>
                  </a:lnTo>
                  <a:lnTo>
                    <a:pt x="13597586" y="3047266"/>
                  </a:lnTo>
                  <a:lnTo>
                    <a:pt x="13590154" y="3047998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4483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14800" y="2002655"/>
            <a:ext cx="6832600" cy="6451510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D97705"/>
                </a:solidFill>
                <a:latin typeface="Arial"/>
                <a:cs typeface="Arial"/>
              </a:rPr>
              <a:t>High</a:t>
            </a:r>
            <a:r>
              <a:rPr sz="3200" b="1" spc="-185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3200" b="1" spc="-45" dirty="0">
                <a:solidFill>
                  <a:srgbClr val="D97705"/>
                </a:solidFill>
                <a:latin typeface="Arial"/>
                <a:cs typeface="Arial"/>
              </a:rPr>
              <a:t>Approach</a:t>
            </a:r>
            <a:endParaRPr sz="3200" dirty="0">
              <a:latin typeface="Arial"/>
              <a:cs typeface="Arial"/>
            </a:endParaRPr>
          </a:p>
          <a:p>
            <a:pPr marL="204470" indent="-191770">
              <a:lnSpc>
                <a:spcPct val="100000"/>
              </a:lnSpc>
              <a:spcBef>
                <a:spcPts val="915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Eager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novelty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Jump</a:t>
            </a:r>
            <a:r>
              <a:rPr sz="24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into</a:t>
            </a:r>
            <a:r>
              <a:rPr sz="2400" spc="-11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social</a:t>
            </a:r>
            <a:r>
              <a:rPr sz="24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situations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Curious</a:t>
            </a:r>
            <a:r>
              <a:rPr sz="24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about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new</a:t>
            </a:r>
            <a:r>
              <a:rPr sz="24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experiences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47244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5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Sociable</a:t>
            </a:r>
            <a:r>
              <a:rPr sz="2400" spc="-6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05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adventurous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spirit </a:t>
            </a:r>
            <a:endParaRPr lang="en-US" sz="2400" spc="-1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 marR="472440">
              <a:lnSpc>
                <a:spcPct val="122000"/>
              </a:lnSpc>
              <a:spcBef>
                <a:spcPts val="610"/>
              </a:spcBef>
            </a:pP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Potential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impulsivity</a:t>
            </a:r>
            <a:endParaRPr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650"/>
              </a:spcBef>
              <a:spcAft>
                <a:spcPts val="600"/>
              </a:spcAft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3200" b="1" spc="-17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75" dirty="0">
                <a:solidFill>
                  <a:srgbClr val="049569"/>
                </a:solidFill>
                <a:latin typeface="Arial"/>
                <a:cs typeface="Arial"/>
              </a:rPr>
              <a:t>Approach</a:t>
            </a:r>
            <a:r>
              <a:rPr sz="3200" b="1" spc="-17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10" dirty="0">
                <a:solidFill>
                  <a:srgbClr val="049569"/>
                </a:solidFill>
                <a:latin typeface="Gill Sans MT"/>
                <a:cs typeface="Gill Sans MT"/>
              </a:rPr>
              <a:t>(</a:t>
            </a:r>
            <a:r>
              <a:rPr sz="3200" b="1" spc="-110" dirty="0">
                <a:solidFill>
                  <a:srgbClr val="049569"/>
                </a:solidFill>
                <a:latin typeface="Arial"/>
                <a:cs typeface="Arial"/>
              </a:rPr>
              <a:t>Withdrawal</a:t>
            </a:r>
            <a:r>
              <a:rPr sz="3200" b="1" spc="-110" dirty="0">
                <a:solidFill>
                  <a:srgbClr val="049569"/>
                </a:solidFill>
                <a:latin typeface="Gill Sans MT"/>
                <a:cs typeface="Gill Sans MT"/>
              </a:rPr>
              <a:t>)</a:t>
            </a:r>
            <a:endParaRPr sz="3200" dirty="0">
              <a:latin typeface="Gill Sans MT"/>
              <a:cs typeface="Gill Sans MT"/>
            </a:endParaRPr>
          </a:p>
          <a:p>
            <a:pPr marL="204470" indent="-191770">
              <a:lnSpc>
                <a:spcPct val="100000"/>
              </a:lnSpc>
              <a:spcBef>
                <a:spcPts val="855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Slow</a:t>
            </a:r>
            <a:r>
              <a:rPr sz="2400" spc="-80" dirty="0">
                <a:solidFill>
                  <a:srgbClr val="374050"/>
                </a:solidFill>
                <a:latin typeface="Verdana"/>
                <a:cs typeface="Verdana"/>
              </a:rPr>
              <a:t>-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400" spc="-50" dirty="0">
                <a:solidFill>
                  <a:srgbClr val="374050"/>
                </a:solidFill>
                <a:latin typeface="Verdana"/>
                <a:cs typeface="Verdana"/>
              </a:rPr>
              <a:t>-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warm</a:t>
            </a:r>
            <a:r>
              <a:rPr sz="2400" spc="-60" dirty="0">
                <a:solidFill>
                  <a:srgbClr val="374050"/>
                </a:solidFill>
                <a:latin typeface="Verdana"/>
                <a:cs typeface="Verdana"/>
              </a:rPr>
              <a:t>-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up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59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Hesitant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unfamiliar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Observe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sidelines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first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36830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Cautious</a:t>
            </a:r>
            <a:r>
              <a:rPr sz="2400" spc="-6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10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think</a:t>
            </a:r>
            <a:r>
              <a:rPr sz="2400" spc="-8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before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acting </a:t>
            </a:r>
            <a:endParaRPr lang="en-US" sz="2400" spc="-1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 marR="368300">
              <a:lnSpc>
                <a:spcPct val="122000"/>
              </a:lnSpc>
              <a:spcBef>
                <a:spcPts val="610"/>
              </a:spcBef>
            </a:pP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100" dirty="0">
                <a:solidFill>
                  <a:schemeClr val="tx1"/>
                </a:solidFill>
                <a:latin typeface="Microsoft Sans Serif"/>
                <a:cs typeface="Microsoft Sans Serif"/>
              </a:rPr>
              <a:t>Can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be</a:t>
            </a:r>
            <a:r>
              <a:rPr sz="2400" spc="-9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perceived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as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shy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D5D5F01C-BDEC-0F89-1A49-68C092626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purple door with arrows pointing to the side&#10;&#10;AI-generated content may be incorrect.">
            <a:extLst>
              <a:ext uri="{FF2B5EF4-FFF2-40B4-BE49-F238E27FC236}">
                <a16:creationId xmlns:a16="http://schemas.microsoft.com/office/drawing/2014/main" id="{B12DEF11-88A1-EB5D-FEDC-2C55C6467A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839" y="3491752"/>
            <a:ext cx="3962401" cy="39624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14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35"/>
              </a:spcBef>
            </a:pPr>
            <a:r>
              <a:rPr sz="4950" spc="-185" dirty="0">
                <a:solidFill>
                  <a:srgbClr val="1D3A8A"/>
                </a:solidFill>
              </a:rPr>
              <a:t>Sensory</a:t>
            </a:r>
            <a:r>
              <a:rPr sz="4950" spc="-305" dirty="0">
                <a:solidFill>
                  <a:srgbClr val="1D3A8A"/>
                </a:solidFill>
              </a:rPr>
              <a:t> </a:t>
            </a:r>
            <a:r>
              <a:rPr sz="4950" spc="-155" dirty="0">
                <a:solidFill>
                  <a:srgbClr val="1D3A8A"/>
                </a:solidFill>
              </a:rPr>
              <a:t>Threshold</a:t>
            </a:r>
            <a:endParaRPr sz="4950" dirty="0"/>
          </a:p>
          <a:p>
            <a:pPr algn="ctr">
              <a:lnSpc>
                <a:spcPct val="100000"/>
              </a:lnSpc>
              <a:spcBef>
                <a:spcPts val="484"/>
              </a:spcBef>
            </a:pPr>
            <a:r>
              <a:rPr sz="2500" b="0" spc="-30" dirty="0">
                <a:solidFill>
                  <a:srgbClr val="049569"/>
                </a:solidFill>
                <a:latin typeface="Microsoft Sans Serif"/>
                <a:cs typeface="Microsoft Sans Serif"/>
              </a:rPr>
              <a:t>Sensitivity</a:t>
            </a:r>
            <a:r>
              <a:rPr sz="2500" b="0" spc="-9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dirty="0">
                <a:solidFill>
                  <a:srgbClr val="049569"/>
                </a:solidFill>
                <a:latin typeface="Microsoft Sans Serif"/>
                <a:cs typeface="Microsoft Sans Serif"/>
              </a:rPr>
              <a:t>to</a:t>
            </a:r>
            <a:r>
              <a:rPr sz="2500" b="0" spc="-8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049569"/>
                </a:solidFill>
                <a:latin typeface="Microsoft Sans Serif"/>
                <a:cs typeface="Microsoft Sans Serif"/>
              </a:rPr>
              <a:t>Stimuli</a:t>
            </a:r>
            <a:endParaRPr sz="2500" dirty="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810000" y="2133599"/>
            <a:ext cx="13716000" cy="3009900"/>
            <a:chOff x="3810000" y="2133599"/>
            <a:chExt cx="13716000" cy="3009900"/>
          </a:xfrm>
        </p:grpSpPr>
        <p:sp>
          <p:nvSpPr>
            <p:cNvPr id="4" name="object 4"/>
            <p:cNvSpPr/>
            <p:nvPr/>
          </p:nvSpPr>
          <p:spPr>
            <a:xfrm>
              <a:off x="3829049" y="2133600"/>
              <a:ext cx="13696950" cy="3009900"/>
            </a:xfrm>
            <a:custGeom>
              <a:avLst/>
              <a:gdLst/>
              <a:ahLst/>
              <a:cxnLst/>
              <a:rect l="l" t="t" r="r" b="b"/>
              <a:pathLst>
                <a:path w="13696950" h="3009900">
                  <a:moveTo>
                    <a:pt x="13590154" y="3009900"/>
                  </a:moveTo>
                  <a:lnTo>
                    <a:pt x="88995" y="3009900"/>
                  </a:lnTo>
                  <a:lnTo>
                    <a:pt x="82801" y="3009167"/>
                  </a:lnTo>
                  <a:lnTo>
                    <a:pt x="37131" y="2986466"/>
                  </a:lnTo>
                  <a:lnTo>
                    <a:pt x="12577" y="2952860"/>
                  </a:lnTo>
                  <a:lnTo>
                    <a:pt x="610" y="2910537"/>
                  </a:lnTo>
                  <a:lnTo>
                    <a:pt x="0" y="2903104"/>
                  </a:lnTo>
                  <a:lnTo>
                    <a:pt x="0" y="28956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03104"/>
                  </a:lnTo>
                  <a:lnTo>
                    <a:pt x="13685374" y="2946273"/>
                  </a:lnTo>
                  <a:lnTo>
                    <a:pt x="13658164" y="2981728"/>
                  </a:lnTo>
                  <a:lnTo>
                    <a:pt x="13619455" y="3004070"/>
                  </a:lnTo>
                  <a:lnTo>
                    <a:pt x="13597586" y="3009167"/>
                  </a:lnTo>
                  <a:lnTo>
                    <a:pt x="13590154" y="30099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2133599"/>
              <a:ext cx="114300" cy="3009900"/>
            </a:xfrm>
            <a:custGeom>
              <a:avLst/>
              <a:gdLst/>
              <a:ahLst/>
              <a:cxnLst/>
              <a:rect l="l" t="t" r="r" b="b"/>
              <a:pathLst>
                <a:path w="114300" h="3009900">
                  <a:moveTo>
                    <a:pt x="114299" y="3009900"/>
                  </a:moveTo>
                  <a:lnTo>
                    <a:pt x="70558" y="3001198"/>
                  </a:lnTo>
                  <a:lnTo>
                    <a:pt x="33477" y="2976421"/>
                  </a:lnTo>
                  <a:lnTo>
                    <a:pt x="8700" y="2939339"/>
                  </a:lnTo>
                  <a:lnTo>
                    <a:pt x="0" y="28955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895599"/>
                  </a:lnTo>
                  <a:lnTo>
                    <a:pt x="43899" y="2939339"/>
                  </a:lnTo>
                  <a:lnTo>
                    <a:pt x="60417" y="2976421"/>
                  </a:lnTo>
                  <a:lnTo>
                    <a:pt x="92212" y="3005005"/>
                  </a:lnTo>
                  <a:lnTo>
                    <a:pt x="106793" y="3009355"/>
                  </a:lnTo>
                  <a:lnTo>
                    <a:pt x="114299" y="30099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448300"/>
            <a:ext cx="13716000" cy="3009900"/>
            <a:chOff x="3810000" y="5448300"/>
            <a:chExt cx="13716000" cy="3009900"/>
          </a:xfrm>
        </p:grpSpPr>
        <p:sp>
          <p:nvSpPr>
            <p:cNvPr id="7" name="object 7"/>
            <p:cNvSpPr/>
            <p:nvPr/>
          </p:nvSpPr>
          <p:spPr>
            <a:xfrm>
              <a:off x="3829049" y="5448301"/>
              <a:ext cx="13696950" cy="3009900"/>
            </a:xfrm>
            <a:custGeom>
              <a:avLst/>
              <a:gdLst/>
              <a:ahLst/>
              <a:cxnLst/>
              <a:rect l="l" t="t" r="r" b="b"/>
              <a:pathLst>
                <a:path w="13696950" h="3009900">
                  <a:moveTo>
                    <a:pt x="13590154" y="3009898"/>
                  </a:moveTo>
                  <a:lnTo>
                    <a:pt x="88995" y="3009898"/>
                  </a:lnTo>
                  <a:lnTo>
                    <a:pt x="82801" y="3009166"/>
                  </a:lnTo>
                  <a:lnTo>
                    <a:pt x="37131" y="2986466"/>
                  </a:lnTo>
                  <a:lnTo>
                    <a:pt x="12577" y="2952859"/>
                  </a:lnTo>
                  <a:lnTo>
                    <a:pt x="610" y="2910536"/>
                  </a:lnTo>
                  <a:lnTo>
                    <a:pt x="0" y="2903103"/>
                  </a:lnTo>
                  <a:lnTo>
                    <a:pt x="0" y="2895599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69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3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03103"/>
                  </a:lnTo>
                  <a:lnTo>
                    <a:pt x="13685374" y="2946273"/>
                  </a:lnTo>
                  <a:lnTo>
                    <a:pt x="13658164" y="2981728"/>
                  </a:lnTo>
                  <a:lnTo>
                    <a:pt x="13619455" y="3004070"/>
                  </a:lnTo>
                  <a:lnTo>
                    <a:pt x="13597586" y="3009166"/>
                  </a:lnTo>
                  <a:lnTo>
                    <a:pt x="13590154" y="3009898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448300"/>
              <a:ext cx="114300" cy="3009900"/>
            </a:xfrm>
            <a:custGeom>
              <a:avLst/>
              <a:gdLst/>
              <a:ahLst/>
              <a:cxnLst/>
              <a:rect l="l" t="t" r="r" b="b"/>
              <a:pathLst>
                <a:path w="114300" h="3009900">
                  <a:moveTo>
                    <a:pt x="114299" y="3009900"/>
                  </a:moveTo>
                  <a:lnTo>
                    <a:pt x="70558" y="3001198"/>
                  </a:lnTo>
                  <a:lnTo>
                    <a:pt x="33477" y="2976421"/>
                  </a:lnTo>
                  <a:lnTo>
                    <a:pt x="8700" y="2939339"/>
                  </a:lnTo>
                  <a:lnTo>
                    <a:pt x="0" y="28955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895599"/>
                  </a:lnTo>
                  <a:lnTo>
                    <a:pt x="43899" y="2939339"/>
                  </a:lnTo>
                  <a:lnTo>
                    <a:pt x="60417" y="2976421"/>
                  </a:lnTo>
                  <a:lnTo>
                    <a:pt x="92212" y="3005005"/>
                  </a:lnTo>
                  <a:lnTo>
                    <a:pt x="106793" y="3009355"/>
                  </a:lnTo>
                  <a:lnTo>
                    <a:pt x="114299" y="30099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14800" y="2073876"/>
            <a:ext cx="6680200" cy="6293133"/>
          </a:xfrm>
          <a:prstGeom prst="rect">
            <a:avLst/>
          </a:prstGeom>
        </p:spPr>
        <p:txBody>
          <a:bodyPr vert="horz" wrap="square" lIns="0" tIns="1593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5"/>
              </a:spcBef>
            </a:pPr>
            <a:r>
              <a:rPr sz="2800" b="1" spc="-204" dirty="0">
                <a:solidFill>
                  <a:srgbClr val="E9580C"/>
                </a:solidFill>
                <a:latin typeface="Arial"/>
                <a:cs typeface="Arial"/>
              </a:rPr>
              <a:t>Low</a:t>
            </a:r>
            <a:r>
              <a:rPr sz="2800" b="1" spc="-13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800" b="1" spc="-145" dirty="0">
                <a:solidFill>
                  <a:srgbClr val="E9580C"/>
                </a:solidFill>
                <a:latin typeface="Arial"/>
                <a:cs typeface="Arial"/>
              </a:rPr>
              <a:t>Threshold</a:t>
            </a:r>
            <a:r>
              <a:rPr sz="2800" b="1" spc="-13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800" b="1" spc="-155" dirty="0">
                <a:solidFill>
                  <a:srgbClr val="E9580C"/>
                </a:solidFill>
                <a:latin typeface="Gill Sans MT"/>
                <a:cs typeface="Gill Sans MT"/>
              </a:rPr>
              <a:t>(</a:t>
            </a:r>
            <a:r>
              <a:rPr sz="2800" b="1" spc="-155" dirty="0">
                <a:solidFill>
                  <a:srgbClr val="E9580C"/>
                </a:solidFill>
                <a:latin typeface="Arial"/>
                <a:cs typeface="Arial"/>
              </a:rPr>
              <a:t>High</a:t>
            </a:r>
            <a:r>
              <a:rPr sz="2800" b="1" spc="-13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800" b="1" spc="-20" dirty="0">
                <a:solidFill>
                  <a:srgbClr val="E9580C"/>
                </a:solidFill>
                <a:latin typeface="Arial"/>
                <a:cs typeface="Arial"/>
              </a:rPr>
              <a:t>Sensitivity</a:t>
            </a:r>
            <a:r>
              <a:rPr sz="2800" b="1" spc="-20" dirty="0">
                <a:solidFill>
                  <a:srgbClr val="E9580C"/>
                </a:solidFill>
                <a:latin typeface="Gill Sans MT"/>
                <a:cs typeface="Gill Sans MT"/>
              </a:rPr>
              <a:t>)</a:t>
            </a:r>
            <a:endParaRPr sz="2800" dirty="0">
              <a:latin typeface="Gill Sans MT"/>
              <a:cs typeface="Gill Sans MT"/>
            </a:endParaRPr>
          </a:p>
          <a:p>
            <a:pPr marL="206375" indent="-193675">
              <a:lnSpc>
                <a:spcPct val="100000"/>
              </a:lnSpc>
              <a:spcBef>
                <a:spcPts val="1005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low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stimulation</a:t>
            </a:r>
            <a:endParaRPr sz="2400" dirty="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Tags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feel</a:t>
            </a:r>
            <a:r>
              <a:rPr sz="2400" spc="-11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itchy</a:t>
            </a:r>
            <a:endParaRPr sz="2400" dirty="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Dim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lights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seem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bright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Associated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with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creativity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and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empathy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100" dirty="0">
                <a:solidFill>
                  <a:schemeClr val="tx1"/>
                </a:solidFill>
                <a:latin typeface="Microsoft Sans Serif"/>
                <a:cs typeface="Microsoft Sans Serif"/>
              </a:rPr>
              <a:t>Can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seem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picky</a:t>
            </a:r>
            <a:r>
              <a:rPr sz="2400" spc="-3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25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easily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overwhelmed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850"/>
              </a:spcBef>
              <a:spcAft>
                <a:spcPts val="1200"/>
              </a:spcAft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800" b="1" spc="-150" dirty="0">
                <a:solidFill>
                  <a:srgbClr val="049569"/>
                </a:solidFill>
                <a:latin typeface="Arial"/>
                <a:cs typeface="Arial"/>
              </a:rPr>
              <a:t>High</a:t>
            </a:r>
            <a:r>
              <a:rPr sz="2800" b="1" spc="-13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800" b="1" spc="-145" dirty="0">
                <a:solidFill>
                  <a:srgbClr val="049569"/>
                </a:solidFill>
                <a:latin typeface="Arial"/>
                <a:cs typeface="Arial"/>
              </a:rPr>
              <a:t>Threshold</a:t>
            </a:r>
            <a:r>
              <a:rPr sz="2800" b="1" spc="-14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800" b="1" spc="-195" dirty="0">
                <a:solidFill>
                  <a:srgbClr val="049569"/>
                </a:solidFill>
                <a:latin typeface="Gill Sans MT"/>
                <a:cs typeface="Gill Sans MT"/>
              </a:rPr>
              <a:t>(</a:t>
            </a:r>
            <a:r>
              <a:rPr sz="2800" b="1" spc="-19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2800" b="1" spc="-13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800" b="1" spc="-20" dirty="0">
                <a:solidFill>
                  <a:srgbClr val="049569"/>
                </a:solidFill>
                <a:latin typeface="Arial"/>
                <a:cs typeface="Arial"/>
              </a:rPr>
              <a:t>Sensitivity</a:t>
            </a:r>
            <a:r>
              <a:rPr sz="2800" b="1" spc="-20" dirty="0">
                <a:solidFill>
                  <a:srgbClr val="049569"/>
                </a:solidFill>
                <a:latin typeface="Gill Sans MT"/>
                <a:cs typeface="Gill Sans MT"/>
              </a:rPr>
              <a:t>)</a:t>
            </a:r>
            <a:endParaRPr sz="2800" dirty="0">
              <a:latin typeface="Gill Sans MT"/>
              <a:cs typeface="Gill Sans MT"/>
            </a:endParaRPr>
          </a:p>
          <a:p>
            <a:pPr marL="206375" indent="-193675">
              <a:lnSpc>
                <a:spcPct val="100000"/>
              </a:lnSpc>
              <a:spcBef>
                <a:spcPts val="1005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Require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great</a:t>
            </a: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stimulation</a:t>
            </a:r>
            <a:endParaRPr sz="2400" dirty="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550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Don</a:t>
            </a:r>
            <a:r>
              <a:rPr sz="2400" spc="-50" dirty="0">
                <a:solidFill>
                  <a:srgbClr val="374050"/>
                </a:solidFill>
                <a:latin typeface="Gungsuh"/>
                <a:cs typeface="Gungsuh"/>
              </a:rPr>
              <a:t>'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t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complain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about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injuries</a:t>
            </a:r>
            <a:endParaRPr sz="2400" dirty="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590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Sleep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through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noise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83693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8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Resilience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and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toughness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not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recognize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illness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signs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59D4ED87-69D0-1B47-C213-4F95CA729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blue ear in a circle with text&#10;&#10;AI-generated content may be incorrect.">
            <a:extLst>
              <a:ext uri="{FF2B5EF4-FFF2-40B4-BE49-F238E27FC236}">
                <a16:creationId xmlns:a16="http://schemas.microsoft.com/office/drawing/2014/main" id="{C9F21D2E-AAB0-B694-B963-A2AE6DC63A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54" y="3676377"/>
            <a:ext cx="3543845" cy="35438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8209" rIns="0" bIns="0" rtlCol="0">
            <a:spAutoFit/>
          </a:bodyPr>
          <a:lstStyle/>
          <a:p>
            <a:pPr marL="1609725">
              <a:lnSpc>
                <a:spcPct val="100000"/>
              </a:lnSpc>
              <a:spcBef>
                <a:spcPts val="95"/>
              </a:spcBef>
            </a:pPr>
            <a:r>
              <a:rPr spc="-254" dirty="0">
                <a:solidFill>
                  <a:srgbClr val="1D3A8A"/>
                </a:solidFill>
              </a:rPr>
              <a:t>Persistence</a:t>
            </a:r>
            <a:r>
              <a:rPr spc="-315" dirty="0">
                <a:solidFill>
                  <a:srgbClr val="1D3A8A"/>
                </a:solidFill>
              </a:rPr>
              <a:t> </a:t>
            </a:r>
            <a:r>
              <a:rPr sz="4900" spc="-335" dirty="0">
                <a:solidFill>
                  <a:srgbClr val="1D3A8A"/>
                </a:solidFill>
                <a:latin typeface="Century Gothic"/>
                <a:cs typeface="Century Gothic"/>
              </a:rPr>
              <a:t>&amp;</a:t>
            </a:r>
            <a:r>
              <a:rPr sz="4900" spc="-270" dirty="0">
                <a:solidFill>
                  <a:srgbClr val="1D3A8A"/>
                </a:solidFill>
                <a:latin typeface="Century Gothic"/>
                <a:cs typeface="Century Gothic"/>
              </a:rPr>
              <a:t> </a:t>
            </a:r>
            <a:r>
              <a:rPr spc="-250" dirty="0">
                <a:solidFill>
                  <a:srgbClr val="1D3A8A"/>
                </a:solidFill>
              </a:rPr>
              <a:t>Attention</a:t>
            </a:r>
            <a:r>
              <a:rPr spc="-315" dirty="0">
                <a:solidFill>
                  <a:srgbClr val="1D3A8A"/>
                </a:solidFill>
              </a:rPr>
              <a:t> </a:t>
            </a:r>
            <a:r>
              <a:rPr spc="-345" dirty="0">
                <a:solidFill>
                  <a:srgbClr val="1D3A8A"/>
                </a:solidFill>
              </a:rPr>
              <a:t>Span</a:t>
            </a:r>
            <a:endParaRPr sz="4900">
              <a:latin typeface="Century Gothic"/>
              <a:cs typeface="Century Gothic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810000" y="1924049"/>
            <a:ext cx="13716000" cy="3048000"/>
            <a:chOff x="3810000" y="192404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2405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699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2404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276850"/>
            <a:ext cx="13716000" cy="3048000"/>
            <a:chOff x="3810000" y="527685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27685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59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2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27685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14800" y="1841917"/>
            <a:ext cx="6223000" cy="6374566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049569"/>
                </a:solidFill>
                <a:latin typeface="Arial"/>
                <a:cs typeface="Arial"/>
              </a:rPr>
              <a:t>High</a:t>
            </a:r>
            <a:r>
              <a:rPr sz="3200" b="1" spc="-18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55" dirty="0">
                <a:solidFill>
                  <a:srgbClr val="049569"/>
                </a:solidFill>
                <a:latin typeface="Arial"/>
                <a:cs typeface="Arial"/>
              </a:rPr>
              <a:t>Persistence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Stick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problems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Try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different</a:t>
            </a:r>
            <a:r>
              <a:rPr sz="24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strategies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Long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attention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span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63754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Tenacity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leads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to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achievement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Difficult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to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redirect</a:t>
            </a:r>
            <a:endParaRPr sz="20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spcAft>
                <a:spcPts val="1200"/>
              </a:spcAft>
            </a:pPr>
            <a:endParaRPr sz="20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D97705"/>
                </a:solidFill>
                <a:latin typeface="Arial"/>
                <a:cs typeface="Arial"/>
              </a:rPr>
              <a:t>Low</a:t>
            </a:r>
            <a:r>
              <a:rPr sz="3200" b="1" spc="-190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3200" b="1" spc="-50" dirty="0">
                <a:solidFill>
                  <a:srgbClr val="D97705"/>
                </a:solidFill>
                <a:latin typeface="Arial"/>
                <a:cs typeface="Arial"/>
              </a:rPr>
              <a:t>Persistence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Give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up</a:t>
            </a:r>
            <a:r>
              <a:rPr sz="2400" spc="-11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when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difficult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Ask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for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help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immediately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Move</a:t>
            </a:r>
            <a:r>
              <a:rPr sz="24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on</a:t>
            </a:r>
            <a:r>
              <a:rPr sz="24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quickly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Develop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social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skills</a:t>
            </a:r>
            <a:r>
              <a:rPr sz="2400" spc="-4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14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use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resources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not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complete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challenging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tasks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05D6D76B-18FB-2C3F-D0C7-BEF0CD282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blue triangle with a flag on top&#10;&#10;AI-generated content may be incorrect.">
            <a:extLst>
              <a:ext uri="{FF2B5EF4-FFF2-40B4-BE49-F238E27FC236}">
                <a16:creationId xmlns:a16="http://schemas.microsoft.com/office/drawing/2014/main" id="{46606AC7-0B31-A796-3218-65B0C1BCA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709" y="3148013"/>
            <a:ext cx="3990974" cy="39909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3625850">
              <a:lnSpc>
                <a:spcPct val="100000"/>
              </a:lnSpc>
              <a:spcBef>
                <a:spcPts val="114"/>
              </a:spcBef>
            </a:pPr>
            <a:r>
              <a:rPr sz="6100" spc="-235" dirty="0">
                <a:solidFill>
                  <a:srgbClr val="1D3A8A"/>
                </a:solidFill>
              </a:rPr>
              <a:t>Adaptability</a:t>
            </a:r>
            <a:endParaRPr sz="6100"/>
          </a:p>
        </p:txBody>
      </p:sp>
      <p:grpSp>
        <p:nvGrpSpPr>
          <p:cNvPr id="3" name="object 3"/>
          <p:cNvGrpSpPr/>
          <p:nvPr/>
        </p:nvGrpSpPr>
        <p:grpSpPr>
          <a:xfrm>
            <a:off x="3810000" y="1981199"/>
            <a:ext cx="13716000" cy="3048000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4000"/>
            <a:ext cx="13716000" cy="3048000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49724" y="1918860"/>
            <a:ext cx="6527800" cy="6374566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E9580C"/>
                </a:solidFill>
                <a:latin typeface="Arial"/>
                <a:cs typeface="Arial"/>
              </a:rPr>
              <a:t>High</a:t>
            </a:r>
            <a:r>
              <a:rPr sz="3200" b="1" spc="-18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200" b="1" spc="-45" dirty="0">
                <a:solidFill>
                  <a:srgbClr val="E9580C"/>
                </a:solidFill>
                <a:latin typeface="Arial"/>
                <a:cs typeface="Arial"/>
              </a:rPr>
              <a:t>Adaptability</a:t>
            </a:r>
            <a:endParaRPr sz="3200" dirty="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spcBef>
                <a:spcPts val="865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Flexible</a:t>
            </a:r>
            <a:r>
              <a:rPr sz="2400" spc="-60" dirty="0">
                <a:solidFill>
                  <a:srgbClr val="374050"/>
                </a:solidFill>
                <a:latin typeface="Britannic Bold"/>
                <a:cs typeface="Britannic Bold"/>
              </a:rPr>
              <a:t>,</a:t>
            </a:r>
            <a:r>
              <a:rPr sz="2400" spc="-110" dirty="0">
                <a:solidFill>
                  <a:srgbClr val="374050"/>
                </a:solidFill>
                <a:latin typeface="Britannic Bold"/>
                <a:cs typeface="Britannic Bold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go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</a:t>
            </a: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flow</a:t>
            </a:r>
            <a:endParaRPr sz="2400" dirty="0">
              <a:latin typeface="Microsoft Sans Serif"/>
              <a:cs typeface="Microsoft Sans Serif"/>
            </a:endParaRPr>
          </a:p>
          <a:p>
            <a:pPr marL="203200" indent="-190500">
              <a:lnSpc>
                <a:spcPct val="100000"/>
              </a:lnSpc>
              <a:spcBef>
                <a:spcPts val="590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Smooth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transitions</a:t>
            </a:r>
            <a:endParaRPr sz="2400" dirty="0">
              <a:latin typeface="Microsoft Sans Serif"/>
              <a:cs typeface="Microsoft Sans Serif"/>
            </a:endParaRPr>
          </a:p>
          <a:p>
            <a:pPr marL="203200" indent="-190500">
              <a:lnSpc>
                <a:spcPct val="100000"/>
              </a:lnSpc>
              <a:spcBef>
                <a:spcPts val="600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Embrace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change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easily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81025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100" dirty="0">
                <a:solidFill>
                  <a:schemeClr val="tx1"/>
                </a:solidFill>
                <a:latin typeface="Microsoft Sans Serif"/>
                <a:cs typeface="Microsoft Sans Serif"/>
              </a:rPr>
              <a:t>Easy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to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work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with</a:t>
            </a:r>
            <a:r>
              <a:rPr sz="2400" spc="-2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30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resilient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Own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needs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be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overlooked</a:t>
            </a:r>
            <a:endParaRPr sz="20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spcAft>
                <a:spcPts val="1200"/>
              </a:spcAft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3200" b="1" spc="-19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40" dirty="0">
                <a:solidFill>
                  <a:srgbClr val="049569"/>
                </a:solidFill>
                <a:latin typeface="Arial"/>
                <a:cs typeface="Arial"/>
              </a:rPr>
              <a:t>Adaptability</a:t>
            </a:r>
            <a:endParaRPr sz="3200" dirty="0">
              <a:latin typeface="Arial"/>
              <a:cs typeface="Arial"/>
            </a:endParaRPr>
          </a:p>
          <a:p>
            <a:pPr marL="203200" indent="-190500">
              <a:lnSpc>
                <a:spcPct val="100000"/>
              </a:lnSpc>
              <a:spcBef>
                <a:spcPts val="915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Find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transitions</a:t>
            </a: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difficult</a:t>
            </a:r>
            <a:endParaRPr sz="2400" dirty="0">
              <a:latin typeface="Microsoft Sans Serif"/>
              <a:cs typeface="Microsoft Sans Serif"/>
            </a:endParaRPr>
          </a:p>
          <a:p>
            <a:pPr marL="203200" indent="-190500">
              <a:lnSpc>
                <a:spcPct val="100000"/>
              </a:lnSpc>
              <a:spcBef>
                <a:spcPts val="600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Resistant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changes</a:t>
            </a:r>
            <a:endParaRPr sz="2400" dirty="0">
              <a:latin typeface="Microsoft Sans Serif"/>
              <a:cs typeface="Microsoft Sans Serif"/>
            </a:endParaRPr>
          </a:p>
          <a:p>
            <a:pPr marL="203200" indent="-190500">
              <a:lnSpc>
                <a:spcPct val="100000"/>
              </a:lnSpc>
              <a:spcBef>
                <a:spcPts val="600"/>
              </a:spcBef>
              <a:buSzPct val="102500"/>
              <a:buFont typeface="Britannic Bold"/>
              <a:buChar char="•"/>
              <a:tabLst>
                <a:tab pos="203200" algn="l"/>
              </a:tabLst>
            </a:pP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Thrive</a:t>
            </a:r>
            <a:r>
              <a:rPr sz="24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on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predictability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Less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swayed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by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negative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influences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Unexpected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changes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cause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distress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7EBE3E08-9B56-1038-749A-49F597FA2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logo of a puzzle piece&#10;&#10;AI-generated content may be incorrect.">
            <a:extLst>
              <a:ext uri="{FF2B5EF4-FFF2-40B4-BE49-F238E27FC236}">
                <a16:creationId xmlns:a16="http://schemas.microsoft.com/office/drawing/2014/main" id="{6FDC7FFB-6CEB-9906-009B-CA0B837B6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" y="3352799"/>
            <a:ext cx="3962400" cy="3962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827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10"/>
              </a:spcBef>
            </a:pPr>
            <a:r>
              <a:rPr spc="-250" dirty="0">
                <a:solidFill>
                  <a:srgbClr val="1D3A8A"/>
                </a:solidFill>
              </a:rPr>
              <a:t>Personality</a:t>
            </a:r>
            <a:r>
              <a:rPr spc="-280" dirty="0">
                <a:solidFill>
                  <a:srgbClr val="1D3A8A"/>
                </a:solidFill>
              </a:rPr>
              <a:t> </a:t>
            </a:r>
            <a:r>
              <a:rPr spc="-275" dirty="0">
                <a:solidFill>
                  <a:srgbClr val="1D3A8A"/>
                </a:solidFill>
              </a:rPr>
              <a:t>Constellations</a:t>
            </a:r>
          </a:p>
          <a:p>
            <a:pPr algn="ctr">
              <a:lnSpc>
                <a:spcPct val="100000"/>
              </a:lnSpc>
              <a:spcBef>
                <a:spcPts val="455"/>
              </a:spcBef>
            </a:pPr>
            <a:r>
              <a:rPr sz="2500" b="0" spc="-45" dirty="0">
                <a:solidFill>
                  <a:srgbClr val="049569"/>
                </a:solidFill>
                <a:latin typeface="Microsoft Sans Serif"/>
                <a:cs typeface="Microsoft Sans Serif"/>
              </a:rPr>
              <a:t>How</a:t>
            </a:r>
            <a:r>
              <a:rPr sz="2500" b="0" spc="-3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90" dirty="0">
                <a:solidFill>
                  <a:srgbClr val="049569"/>
                </a:solidFill>
                <a:latin typeface="Microsoft Sans Serif"/>
                <a:cs typeface="Microsoft Sans Serif"/>
              </a:rPr>
              <a:t>Temperament</a:t>
            </a:r>
            <a:r>
              <a:rPr sz="2500" b="0" spc="-3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80" dirty="0">
                <a:solidFill>
                  <a:srgbClr val="049569"/>
                </a:solidFill>
                <a:latin typeface="Microsoft Sans Serif"/>
                <a:cs typeface="Microsoft Sans Serif"/>
              </a:rPr>
              <a:t>Dimensions</a:t>
            </a:r>
            <a:r>
              <a:rPr sz="2500" b="0" spc="-3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049569"/>
                </a:solidFill>
                <a:latin typeface="Microsoft Sans Serif"/>
                <a:cs typeface="Microsoft Sans Serif"/>
              </a:rPr>
              <a:t>Combine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62000" y="2133599"/>
            <a:ext cx="8153400" cy="3638550"/>
            <a:chOff x="762000" y="2133599"/>
            <a:chExt cx="8153400" cy="3638550"/>
          </a:xfrm>
        </p:grpSpPr>
        <p:sp>
          <p:nvSpPr>
            <p:cNvPr id="4" name="object 4"/>
            <p:cNvSpPr/>
            <p:nvPr/>
          </p:nvSpPr>
          <p:spPr>
            <a:xfrm>
              <a:off x="762000" y="213359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7"/>
                  </a:lnTo>
                  <a:lnTo>
                    <a:pt x="25900" y="3596725"/>
                  </a:lnTo>
                  <a:lnTo>
                    <a:pt x="4893" y="3557379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8" y="8700"/>
                  </a:lnTo>
                  <a:lnTo>
                    <a:pt x="8119920" y="33477"/>
                  </a:lnTo>
                  <a:lnTo>
                    <a:pt x="8144698" y="70559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90"/>
                  </a:lnTo>
                  <a:lnTo>
                    <a:pt x="8119920" y="3605072"/>
                  </a:lnTo>
                  <a:lnTo>
                    <a:pt x="8082838" y="3629848"/>
                  </a:lnTo>
                  <a:lnTo>
                    <a:pt x="8039100" y="3638550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62000" y="213359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6"/>
                  </a:lnTo>
                  <a:lnTo>
                    <a:pt x="60364" y="3625037"/>
                  </a:lnTo>
                  <a:lnTo>
                    <a:pt x="25900" y="3596725"/>
                  </a:lnTo>
                  <a:lnTo>
                    <a:pt x="4893" y="3557379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9" y="8700"/>
                  </a:lnTo>
                  <a:lnTo>
                    <a:pt x="8084586" y="9525"/>
                  </a:lnTo>
                  <a:lnTo>
                    <a:pt x="107420" y="9525"/>
                  </a:lnTo>
                  <a:lnTo>
                    <a:pt x="100606" y="10196"/>
                  </a:lnTo>
                  <a:lnTo>
                    <a:pt x="61810" y="23360"/>
                  </a:lnTo>
                  <a:lnTo>
                    <a:pt x="31004" y="50369"/>
                  </a:lnTo>
                  <a:lnTo>
                    <a:pt x="12880" y="87111"/>
                  </a:lnTo>
                  <a:lnTo>
                    <a:pt x="9525" y="107420"/>
                  </a:lnTo>
                  <a:lnTo>
                    <a:pt x="9525" y="3531129"/>
                  </a:lnTo>
                  <a:lnTo>
                    <a:pt x="20133" y="3570700"/>
                  </a:lnTo>
                  <a:lnTo>
                    <a:pt x="45077" y="3603201"/>
                  </a:lnTo>
                  <a:lnTo>
                    <a:pt x="80560" y="3623681"/>
                  </a:lnTo>
                  <a:lnTo>
                    <a:pt x="107420" y="3629024"/>
                  </a:lnTo>
                  <a:lnTo>
                    <a:pt x="8084585" y="3629024"/>
                  </a:lnTo>
                  <a:lnTo>
                    <a:pt x="8082839" y="3629849"/>
                  </a:lnTo>
                  <a:lnTo>
                    <a:pt x="8072229" y="3633655"/>
                  </a:lnTo>
                  <a:lnTo>
                    <a:pt x="8061402" y="3636374"/>
                  </a:lnTo>
                  <a:lnTo>
                    <a:pt x="8050359" y="3638006"/>
                  </a:lnTo>
                  <a:lnTo>
                    <a:pt x="8039100" y="3638550"/>
                  </a:lnTo>
                  <a:close/>
                </a:path>
                <a:path w="8153400" h="3638550">
                  <a:moveTo>
                    <a:pt x="8084585" y="3629024"/>
                  </a:moveTo>
                  <a:lnTo>
                    <a:pt x="8045979" y="3629024"/>
                  </a:lnTo>
                  <a:lnTo>
                    <a:pt x="8052793" y="3628353"/>
                  </a:lnTo>
                  <a:lnTo>
                    <a:pt x="8066287" y="3625669"/>
                  </a:lnTo>
                  <a:lnTo>
                    <a:pt x="8103029" y="3607544"/>
                  </a:lnTo>
                  <a:lnTo>
                    <a:pt x="8130038" y="3576738"/>
                  </a:lnTo>
                  <a:lnTo>
                    <a:pt x="8143203" y="3537943"/>
                  </a:lnTo>
                  <a:lnTo>
                    <a:pt x="8143875" y="3531129"/>
                  </a:lnTo>
                  <a:lnTo>
                    <a:pt x="8143875" y="107420"/>
                  </a:lnTo>
                  <a:lnTo>
                    <a:pt x="8133265" y="67848"/>
                  </a:lnTo>
                  <a:lnTo>
                    <a:pt x="8108321" y="35348"/>
                  </a:lnTo>
                  <a:lnTo>
                    <a:pt x="8072838" y="14867"/>
                  </a:lnTo>
                  <a:lnTo>
                    <a:pt x="8045979" y="9525"/>
                  </a:lnTo>
                  <a:lnTo>
                    <a:pt x="8084586" y="9525"/>
                  </a:lnTo>
                  <a:lnTo>
                    <a:pt x="8119921" y="33477"/>
                  </a:lnTo>
                  <a:lnTo>
                    <a:pt x="8144698" y="70559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90"/>
                  </a:lnTo>
                  <a:lnTo>
                    <a:pt x="8119921" y="3605072"/>
                  </a:lnTo>
                  <a:lnTo>
                    <a:pt x="8093033" y="3625037"/>
                  </a:lnTo>
                  <a:lnTo>
                    <a:pt x="8084585" y="3629024"/>
                  </a:lnTo>
                  <a:close/>
                </a:path>
              </a:pathLst>
            </a:custGeom>
            <a:solidFill>
              <a:srgbClr val="049569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584700" y="2498724"/>
              <a:ext cx="508000" cy="508000"/>
            </a:xfrm>
            <a:custGeom>
              <a:avLst/>
              <a:gdLst/>
              <a:ahLst/>
              <a:cxnLst/>
              <a:rect l="l" t="t" r="r" b="b"/>
              <a:pathLst>
                <a:path w="508000" h="508000">
                  <a:moveTo>
                    <a:pt x="508000" y="254000"/>
                  </a:moveTo>
                  <a:lnTo>
                    <a:pt x="508000" y="262318"/>
                  </a:lnTo>
                  <a:lnTo>
                    <a:pt x="507592" y="270617"/>
                  </a:lnTo>
                  <a:lnTo>
                    <a:pt x="506776" y="278896"/>
                  </a:lnTo>
                  <a:lnTo>
                    <a:pt x="505961" y="287175"/>
                  </a:lnTo>
                  <a:lnTo>
                    <a:pt x="504742" y="295394"/>
                  </a:lnTo>
                  <a:lnTo>
                    <a:pt x="503119" y="303552"/>
                  </a:lnTo>
                  <a:lnTo>
                    <a:pt x="501496" y="311711"/>
                  </a:lnTo>
                  <a:lnTo>
                    <a:pt x="488665" y="351201"/>
                  </a:lnTo>
                  <a:lnTo>
                    <a:pt x="469814" y="388197"/>
                  </a:lnTo>
                  <a:lnTo>
                    <a:pt x="465193" y="395114"/>
                  </a:lnTo>
                  <a:lnTo>
                    <a:pt x="460571" y="402031"/>
                  </a:lnTo>
                  <a:lnTo>
                    <a:pt x="433605" y="433605"/>
                  </a:lnTo>
                  <a:lnTo>
                    <a:pt x="402031" y="460571"/>
                  </a:lnTo>
                  <a:lnTo>
                    <a:pt x="395114" y="465193"/>
                  </a:lnTo>
                  <a:lnTo>
                    <a:pt x="388197" y="469814"/>
                  </a:lnTo>
                  <a:lnTo>
                    <a:pt x="351201" y="488665"/>
                  </a:lnTo>
                  <a:lnTo>
                    <a:pt x="327732" y="497062"/>
                  </a:lnTo>
                  <a:lnTo>
                    <a:pt x="319771" y="499477"/>
                  </a:lnTo>
                  <a:lnTo>
                    <a:pt x="311711" y="501496"/>
                  </a:lnTo>
                  <a:lnTo>
                    <a:pt x="303552" y="503119"/>
                  </a:lnTo>
                  <a:lnTo>
                    <a:pt x="295393" y="504742"/>
                  </a:lnTo>
                  <a:lnTo>
                    <a:pt x="287175" y="505961"/>
                  </a:lnTo>
                  <a:lnTo>
                    <a:pt x="278896" y="506776"/>
                  </a:lnTo>
                  <a:lnTo>
                    <a:pt x="270617" y="507592"/>
                  </a:lnTo>
                  <a:lnTo>
                    <a:pt x="262318" y="508000"/>
                  </a:lnTo>
                  <a:lnTo>
                    <a:pt x="254000" y="508000"/>
                  </a:lnTo>
                  <a:lnTo>
                    <a:pt x="245681" y="508000"/>
                  </a:lnTo>
                  <a:lnTo>
                    <a:pt x="204447" y="503119"/>
                  </a:lnTo>
                  <a:lnTo>
                    <a:pt x="196288" y="501496"/>
                  </a:lnTo>
                  <a:lnTo>
                    <a:pt x="156798" y="488665"/>
                  </a:lnTo>
                  <a:lnTo>
                    <a:pt x="119802" y="469814"/>
                  </a:lnTo>
                  <a:lnTo>
                    <a:pt x="112885" y="465193"/>
                  </a:lnTo>
                  <a:lnTo>
                    <a:pt x="105968" y="460571"/>
                  </a:lnTo>
                  <a:lnTo>
                    <a:pt x="74394" y="433605"/>
                  </a:lnTo>
                  <a:lnTo>
                    <a:pt x="47428" y="402031"/>
                  </a:lnTo>
                  <a:lnTo>
                    <a:pt x="42806" y="395114"/>
                  </a:lnTo>
                  <a:lnTo>
                    <a:pt x="38185" y="388197"/>
                  </a:lnTo>
                  <a:lnTo>
                    <a:pt x="19334" y="351201"/>
                  </a:lnTo>
                  <a:lnTo>
                    <a:pt x="16151" y="343516"/>
                  </a:lnTo>
                  <a:lnTo>
                    <a:pt x="13351" y="335692"/>
                  </a:lnTo>
                  <a:lnTo>
                    <a:pt x="10937" y="327732"/>
                  </a:lnTo>
                  <a:lnTo>
                    <a:pt x="8522" y="319771"/>
                  </a:lnTo>
                  <a:lnTo>
                    <a:pt x="6503" y="311711"/>
                  </a:lnTo>
                  <a:lnTo>
                    <a:pt x="4880" y="303552"/>
                  </a:lnTo>
                  <a:lnTo>
                    <a:pt x="3257" y="295393"/>
                  </a:lnTo>
                  <a:lnTo>
                    <a:pt x="2038" y="287175"/>
                  </a:lnTo>
                  <a:lnTo>
                    <a:pt x="1223" y="278896"/>
                  </a:lnTo>
                  <a:lnTo>
                    <a:pt x="407" y="270617"/>
                  </a:lnTo>
                  <a:lnTo>
                    <a:pt x="0" y="262318"/>
                  </a:lnTo>
                  <a:lnTo>
                    <a:pt x="0" y="254000"/>
                  </a:lnTo>
                  <a:lnTo>
                    <a:pt x="0" y="245681"/>
                  </a:lnTo>
                  <a:lnTo>
                    <a:pt x="407" y="237382"/>
                  </a:lnTo>
                  <a:lnTo>
                    <a:pt x="1223" y="229103"/>
                  </a:lnTo>
                  <a:lnTo>
                    <a:pt x="2038" y="220824"/>
                  </a:lnTo>
                  <a:lnTo>
                    <a:pt x="10937" y="180267"/>
                  </a:lnTo>
                  <a:lnTo>
                    <a:pt x="26070" y="141601"/>
                  </a:lnTo>
                  <a:lnTo>
                    <a:pt x="29992" y="134265"/>
                  </a:lnTo>
                  <a:lnTo>
                    <a:pt x="33913" y="126928"/>
                  </a:lnTo>
                  <a:lnTo>
                    <a:pt x="57655" y="92864"/>
                  </a:lnTo>
                  <a:lnTo>
                    <a:pt x="86433" y="62932"/>
                  </a:lnTo>
                  <a:lnTo>
                    <a:pt x="119802" y="38185"/>
                  </a:lnTo>
                  <a:lnTo>
                    <a:pt x="156798" y="19334"/>
                  </a:lnTo>
                  <a:lnTo>
                    <a:pt x="196288" y="6503"/>
                  </a:lnTo>
                  <a:lnTo>
                    <a:pt x="229103" y="1223"/>
                  </a:lnTo>
                  <a:lnTo>
                    <a:pt x="237382" y="407"/>
                  </a:lnTo>
                  <a:lnTo>
                    <a:pt x="245681" y="0"/>
                  </a:lnTo>
                  <a:lnTo>
                    <a:pt x="254000" y="0"/>
                  </a:lnTo>
                  <a:lnTo>
                    <a:pt x="262318" y="0"/>
                  </a:lnTo>
                  <a:lnTo>
                    <a:pt x="270617" y="407"/>
                  </a:lnTo>
                  <a:lnTo>
                    <a:pt x="278896" y="1223"/>
                  </a:lnTo>
                  <a:lnTo>
                    <a:pt x="287175" y="2038"/>
                  </a:lnTo>
                  <a:lnTo>
                    <a:pt x="295394" y="3257"/>
                  </a:lnTo>
                  <a:lnTo>
                    <a:pt x="303552" y="4880"/>
                  </a:lnTo>
                  <a:lnTo>
                    <a:pt x="311711" y="6503"/>
                  </a:lnTo>
                  <a:lnTo>
                    <a:pt x="319771" y="8522"/>
                  </a:lnTo>
                  <a:lnTo>
                    <a:pt x="327732" y="10937"/>
                  </a:lnTo>
                  <a:lnTo>
                    <a:pt x="335692" y="13351"/>
                  </a:lnTo>
                  <a:lnTo>
                    <a:pt x="343516" y="16151"/>
                  </a:lnTo>
                  <a:lnTo>
                    <a:pt x="351201" y="19334"/>
                  </a:lnTo>
                  <a:lnTo>
                    <a:pt x="358887" y="22518"/>
                  </a:lnTo>
                  <a:lnTo>
                    <a:pt x="395114" y="42806"/>
                  </a:lnTo>
                  <a:lnTo>
                    <a:pt x="402031" y="47428"/>
                  </a:lnTo>
                  <a:lnTo>
                    <a:pt x="433605" y="74394"/>
                  </a:lnTo>
                  <a:lnTo>
                    <a:pt x="460571" y="105968"/>
                  </a:lnTo>
                  <a:lnTo>
                    <a:pt x="465193" y="112885"/>
                  </a:lnTo>
                  <a:lnTo>
                    <a:pt x="469814" y="119802"/>
                  </a:lnTo>
                  <a:lnTo>
                    <a:pt x="488665" y="156798"/>
                  </a:lnTo>
                  <a:lnTo>
                    <a:pt x="497062" y="180267"/>
                  </a:lnTo>
                  <a:lnTo>
                    <a:pt x="499477" y="188228"/>
                  </a:lnTo>
                  <a:lnTo>
                    <a:pt x="501496" y="196288"/>
                  </a:lnTo>
                  <a:lnTo>
                    <a:pt x="503119" y="204447"/>
                  </a:lnTo>
                  <a:lnTo>
                    <a:pt x="504742" y="212606"/>
                  </a:lnTo>
                  <a:lnTo>
                    <a:pt x="505961" y="220824"/>
                  </a:lnTo>
                  <a:lnTo>
                    <a:pt x="506776" y="229103"/>
                  </a:lnTo>
                  <a:lnTo>
                    <a:pt x="507592" y="237382"/>
                  </a:lnTo>
                  <a:lnTo>
                    <a:pt x="508000" y="245681"/>
                  </a:lnTo>
                  <a:lnTo>
                    <a:pt x="508000" y="254000"/>
                  </a:lnTo>
                  <a:close/>
                </a:path>
                <a:path w="508000" h="508000">
                  <a:moveTo>
                    <a:pt x="152400" y="304800"/>
                  </a:moveTo>
                  <a:lnTo>
                    <a:pt x="175418" y="334168"/>
                  </a:lnTo>
                  <a:lnTo>
                    <a:pt x="193675" y="349250"/>
                  </a:lnTo>
                  <a:lnTo>
                    <a:pt x="216693" y="354806"/>
                  </a:lnTo>
                  <a:lnTo>
                    <a:pt x="254000" y="355600"/>
                  </a:lnTo>
                  <a:lnTo>
                    <a:pt x="296664" y="347662"/>
                  </a:lnTo>
                  <a:lnTo>
                    <a:pt x="328612" y="330200"/>
                  </a:lnTo>
                  <a:lnTo>
                    <a:pt x="348654" y="312737"/>
                  </a:lnTo>
                  <a:lnTo>
                    <a:pt x="355600" y="304800"/>
                  </a:lnTo>
                </a:path>
                <a:path w="508000" h="508000">
                  <a:moveTo>
                    <a:pt x="177800" y="177800"/>
                  </a:moveTo>
                  <a:lnTo>
                    <a:pt x="178054" y="177800"/>
                  </a:lnTo>
                </a:path>
                <a:path w="508000" h="508000">
                  <a:moveTo>
                    <a:pt x="330200" y="177800"/>
                  </a:moveTo>
                  <a:lnTo>
                    <a:pt x="330454" y="177800"/>
                  </a:lnTo>
                </a:path>
              </a:pathLst>
            </a:custGeom>
            <a:ln w="50800">
              <a:solidFill>
                <a:srgbClr val="04956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424336" y="3123154"/>
            <a:ext cx="2828925" cy="23241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390"/>
              </a:lnSpc>
              <a:spcBef>
                <a:spcPts val="105"/>
              </a:spcBef>
            </a:pPr>
            <a:r>
              <a:rPr sz="3050" b="1" spc="-130" dirty="0">
                <a:solidFill>
                  <a:srgbClr val="049569"/>
                </a:solidFill>
                <a:latin typeface="Arial"/>
                <a:cs typeface="Arial"/>
              </a:rPr>
              <a:t>The</a:t>
            </a:r>
            <a:r>
              <a:rPr sz="3050" b="1" spc="-18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050" b="1" spc="-210" dirty="0">
                <a:solidFill>
                  <a:srgbClr val="049569"/>
                </a:solidFill>
                <a:latin typeface="Arial"/>
                <a:cs typeface="Arial"/>
              </a:rPr>
              <a:t>Easy</a:t>
            </a:r>
            <a:r>
              <a:rPr sz="3050" b="1" spc="-18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050" b="1" spc="-20" dirty="0">
                <a:solidFill>
                  <a:srgbClr val="049569"/>
                </a:solidFill>
                <a:latin typeface="Arial"/>
                <a:cs typeface="Arial"/>
              </a:rPr>
              <a:t>Child</a:t>
            </a:r>
            <a:endParaRPr sz="3050" dirty="0">
              <a:latin typeface="Arial"/>
              <a:cs typeface="Arial"/>
            </a:endParaRPr>
          </a:p>
          <a:p>
            <a:pPr algn="ctr">
              <a:lnSpc>
                <a:spcPts val="5675"/>
              </a:lnSpc>
            </a:pPr>
            <a:r>
              <a:rPr sz="4950" b="1" spc="200" dirty="0">
                <a:solidFill>
                  <a:srgbClr val="049569"/>
                </a:solidFill>
                <a:latin typeface="Arial"/>
                <a:cs typeface="Arial"/>
              </a:rPr>
              <a:t>40%</a:t>
            </a:r>
            <a:endParaRPr sz="4950" dirty="0">
              <a:latin typeface="Arial"/>
              <a:cs typeface="Arial"/>
            </a:endParaRPr>
          </a:p>
          <a:p>
            <a:pPr marL="206375" indent="-193675">
              <a:lnSpc>
                <a:spcPct val="100000"/>
              </a:lnSpc>
              <a:spcBef>
                <a:spcPts val="610"/>
              </a:spcBef>
              <a:buSzPct val="102500"/>
              <a:buFont typeface="Gungsuh"/>
              <a:buChar char="•"/>
              <a:tabLst>
                <a:tab pos="206375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Generally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positive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mood</a:t>
            </a:r>
            <a:endParaRPr sz="2000" dirty="0">
              <a:latin typeface="Microsoft Sans Serif"/>
              <a:cs typeface="Microsoft Sans Serif"/>
            </a:endParaRPr>
          </a:p>
          <a:p>
            <a:pPr marL="619760" lvl="1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619760" algn="l"/>
              </a:tabLst>
            </a:pP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Regular</a:t>
            </a:r>
            <a:r>
              <a:rPr sz="2000" spc="-1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patterns</a:t>
            </a:r>
            <a:endParaRPr sz="2000" dirty="0">
              <a:latin typeface="Microsoft Sans Serif"/>
              <a:cs typeface="Microsoft Sans Serif"/>
            </a:endParaRPr>
          </a:p>
          <a:p>
            <a:pPr marL="391160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391160" algn="l"/>
              </a:tabLst>
            </a:pP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Adaptable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change</a:t>
            </a:r>
            <a:endParaRPr sz="2000" dirty="0">
              <a:latin typeface="Microsoft Sans Serif"/>
              <a:cs typeface="Microsoft Sans Serif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372600" y="2133599"/>
            <a:ext cx="8153400" cy="3638550"/>
            <a:chOff x="9372600" y="2133599"/>
            <a:chExt cx="8153400" cy="3638550"/>
          </a:xfrm>
        </p:grpSpPr>
        <p:sp>
          <p:nvSpPr>
            <p:cNvPr id="9" name="object 9"/>
            <p:cNvSpPr/>
            <p:nvPr/>
          </p:nvSpPr>
          <p:spPr>
            <a:xfrm>
              <a:off x="9372600" y="213359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7"/>
                  </a:lnTo>
                  <a:lnTo>
                    <a:pt x="25900" y="3596725"/>
                  </a:lnTo>
                  <a:lnTo>
                    <a:pt x="4893" y="3557379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8" y="8700"/>
                  </a:lnTo>
                  <a:lnTo>
                    <a:pt x="8119920" y="33477"/>
                  </a:lnTo>
                  <a:lnTo>
                    <a:pt x="8144698" y="70559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90"/>
                  </a:lnTo>
                  <a:lnTo>
                    <a:pt x="8119920" y="3605072"/>
                  </a:lnTo>
                  <a:lnTo>
                    <a:pt x="8082838" y="3629848"/>
                  </a:lnTo>
                  <a:lnTo>
                    <a:pt x="8039100" y="363855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372600" y="213359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6"/>
                  </a:lnTo>
                  <a:lnTo>
                    <a:pt x="60364" y="3625037"/>
                  </a:lnTo>
                  <a:lnTo>
                    <a:pt x="25900" y="3596725"/>
                  </a:lnTo>
                  <a:lnTo>
                    <a:pt x="4893" y="3557379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9" y="8700"/>
                  </a:lnTo>
                  <a:lnTo>
                    <a:pt x="8084586" y="9525"/>
                  </a:lnTo>
                  <a:lnTo>
                    <a:pt x="107420" y="9525"/>
                  </a:lnTo>
                  <a:lnTo>
                    <a:pt x="100606" y="10196"/>
                  </a:lnTo>
                  <a:lnTo>
                    <a:pt x="61809" y="23360"/>
                  </a:lnTo>
                  <a:lnTo>
                    <a:pt x="31004" y="50369"/>
                  </a:lnTo>
                  <a:lnTo>
                    <a:pt x="12880" y="87111"/>
                  </a:lnTo>
                  <a:lnTo>
                    <a:pt x="9525" y="107420"/>
                  </a:lnTo>
                  <a:lnTo>
                    <a:pt x="9525" y="3531129"/>
                  </a:lnTo>
                  <a:lnTo>
                    <a:pt x="20133" y="3570700"/>
                  </a:lnTo>
                  <a:lnTo>
                    <a:pt x="45077" y="3603201"/>
                  </a:lnTo>
                  <a:lnTo>
                    <a:pt x="80559" y="3623681"/>
                  </a:lnTo>
                  <a:lnTo>
                    <a:pt x="107420" y="3629024"/>
                  </a:lnTo>
                  <a:lnTo>
                    <a:pt x="8084585" y="3629024"/>
                  </a:lnTo>
                  <a:lnTo>
                    <a:pt x="8082839" y="3629849"/>
                  </a:lnTo>
                  <a:lnTo>
                    <a:pt x="8072228" y="3633655"/>
                  </a:lnTo>
                  <a:lnTo>
                    <a:pt x="8061401" y="3636374"/>
                  </a:lnTo>
                  <a:lnTo>
                    <a:pt x="8050358" y="3638006"/>
                  </a:lnTo>
                  <a:lnTo>
                    <a:pt x="8039100" y="3638550"/>
                  </a:lnTo>
                  <a:close/>
                </a:path>
                <a:path w="8153400" h="3638550">
                  <a:moveTo>
                    <a:pt x="8084585" y="3629024"/>
                  </a:moveTo>
                  <a:lnTo>
                    <a:pt x="8045980" y="3629024"/>
                  </a:lnTo>
                  <a:lnTo>
                    <a:pt x="8052792" y="3628353"/>
                  </a:lnTo>
                  <a:lnTo>
                    <a:pt x="8066285" y="3625669"/>
                  </a:lnTo>
                  <a:lnTo>
                    <a:pt x="8103029" y="3607544"/>
                  </a:lnTo>
                  <a:lnTo>
                    <a:pt x="8130038" y="3576738"/>
                  </a:lnTo>
                  <a:lnTo>
                    <a:pt x="8143204" y="3537943"/>
                  </a:lnTo>
                  <a:lnTo>
                    <a:pt x="8143874" y="3531129"/>
                  </a:lnTo>
                  <a:lnTo>
                    <a:pt x="8143874" y="107420"/>
                  </a:lnTo>
                  <a:lnTo>
                    <a:pt x="8133264" y="67848"/>
                  </a:lnTo>
                  <a:lnTo>
                    <a:pt x="8108321" y="35348"/>
                  </a:lnTo>
                  <a:lnTo>
                    <a:pt x="8072837" y="14867"/>
                  </a:lnTo>
                  <a:lnTo>
                    <a:pt x="8045980" y="9525"/>
                  </a:lnTo>
                  <a:lnTo>
                    <a:pt x="8084586" y="9525"/>
                  </a:lnTo>
                  <a:lnTo>
                    <a:pt x="8119921" y="33477"/>
                  </a:lnTo>
                  <a:lnTo>
                    <a:pt x="8144698" y="70559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90"/>
                  </a:lnTo>
                  <a:lnTo>
                    <a:pt x="8119921" y="3605072"/>
                  </a:lnTo>
                  <a:lnTo>
                    <a:pt x="8093033" y="3625037"/>
                  </a:lnTo>
                  <a:lnTo>
                    <a:pt x="8084585" y="3629024"/>
                  </a:lnTo>
                  <a:close/>
                </a:path>
              </a:pathLst>
            </a:custGeom>
            <a:solidFill>
              <a:srgbClr val="E9580C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220213" y="2498331"/>
              <a:ext cx="458470" cy="509270"/>
            </a:xfrm>
            <a:custGeom>
              <a:avLst/>
              <a:gdLst/>
              <a:ahLst/>
              <a:cxnLst/>
              <a:rect l="l" t="t" r="r" b="b"/>
              <a:pathLst>
                <a:path w="458469" h="509269">
                  <a:moveTo>
                    <a:pt x="25886" y="305193"/>
                  </a:moveTo>
                  <a:lnTo>
                    <a:pt x="20981" y="305210"/>
                  </a:lnTo>
                  <a:lnTo>
                    <a:pt x="16451" y="303914"/>
                  </a:lnTo>
                  <a:lnTo>
                    <a:pt x="12296" y="301307"/>
                  </a:lnTo>
                  <a:lnTo>
                    <a:pt x="8141" y="298699"/>
                  </a:lnTo>
                  <a:lnTo>
                    <a:pt x="5005" y="295182"/>
                  </a:lnTo>
                  <a:lnTo>
                    <a:pt x="2888" y="290757"/>
                  </a:lnTo>
                  <a:lnTo>
                    <a:pt x="770" y="286333"/>
                  </a:lnTo>
                  <a:lnTo>
                    <a:pt x="0" y="281684"/>
                  </a:lnTo>
                  <a:lnTo>
                    <a:pt x="575" y="276813"/>
                  </a:lnTo>
                  <a:lnTo>
                    <a:pt x="1151" y="271941"/>
                  </a:lnTo>
                  <a:lnTo>
                    <a:pt x="2984" y="267601"/>
                  </a:lnTo>
                  <a:lnTo>
                    <a:pt x="6074" y="263791"/>
                  </a:lnTo>
                  <a:lnTo>
                    <a:pt x="257534" y="4711"/>
                  </a:lnTo>
                  <a:lnTo>
                    <a:pt x="259477" y="2469"/>
                  </a:lnTo>
                  <a:lnTo>
                    <a:pt x="261907" y="1078"/>
                  </a:lnTo>
                  <a:lnTo>
                    <a:pt x="264824" y="539"/>
                  </a:lnTo>
                  <a:lnTo>
                    <a:pt x="267741" y="0"/>
                  </a:lnTo>
                  <a:lnTo>
                    <a:pt x="270507" y="429"/>
                  </a:lnTo>
                  <a:lnTo>
                    <a:pt x="273123" y="1829"/>
                  </a:lnTo>
                  <a:lnTo>
                    <a:pt x="275739" y="3228"/>
                  </a:lnTo>
                  <a:lnTo>
                    <a:pt x="277632" y="5290"/>
                  </a:lnTo>
                  <a:lnTo>
                    <a:pt x="278803" y="8016"/>
                  </a:lnTo>
                  <a:lnTo>
                    <a:pt x="279973" y="10742"/>
                  </a:lnTo>
                  <a:lnTo>
                    <a:pt x="280165" y="13535"/>
                  </a:lnTo>
                  <a:lnTo>
                    <a:pt x="279378" y="16395"/>
                  </a:lnTo>
                  <a:lnTo>
                    <a:pt x="230610" y="169303"/>
                  </a:lnTo>
                  <a:lnTo>
                    <a:pt x="229891" y="171228"/>
                  </a:lnTo>
                  <a:lnTo>
                    <a:pt x="229413" y="173210"/>
                  </a:lnTo>
                  <a:lnTo>
                    <a:pt x="229175" y="175251"/>
                  </a:lnTo>
                  <a:lnTo>
                    <a:pt x="228937" y="177291"/>
                  </a:lnTo>
                  <a:lnTo>
                    <a:pt x="228946" y="179330"/>
                  </a:lnTo>
                  <a:lnTo>
                    <a:pt x="229203" y="181369"/>
                  </a:lnTo>
                  <a:lnTo>
                    <a:pt x="229460" y="183407"/>
                  </a:lnTo>
                  <a:lnTo>
                    <a:pt x="229956" y="185385"/>
                  </a:lnTo>
                  <a:lnTo>
                    <a:pt x="230693" y="187302"/>
                  </a:lnTo>
                  <a:lnTo>
                    <a:pt x="231430" y="189220"/>
                  </a:lnTo>
                  <a:lnTo>
                    <a:pt x="232385" y="191022"/>
                  </a:lnTo>
                  <a:lnTo>
                    <a:pt x="233559" y="192708"/>
                  </a:lnTo>
                  <a:lnTo>
                    <a:pt x="234733" y="194393"/>
                  </a:lnTo>
                  <a:lnTo>
                    <a:pt x="236091" y="195915"/>
                  </a:lnTo>
                  <a:lnTo>
                    <a:pt x="237634" y="197271"/>
                  </a:lnTo>
                  <a:lnTo>
                    <a:pt x="239177" y="198627"/>
                  </a:lnTo>
                  <a:lnTo>
                    <a:pt x="252432" y="203600"/>
                  </a:lnTo>
                  <a:lnTo>
                    <a:pt x="254486" y="203593"/>
                  </a:lnTo>
                  <a:lnTo>
                    <a:pt x="432286" y="203593"/>
                  </a:lnTo>
                  <a:lnTo>
                    <a:pt x="455285" y="218029"/>
                  </a:lnTo>
                  <a:lnTo>
                    <a:pt x="457402" y="222454"/>
                  </a:lnTo>
                  <a:lnTo>
                    <a:pt x="458173" y="227102"/>
                  </a:lnTo>
                  <a:lnTo>
                    <a:pt x="457597" y="231974"/>
                  </a:lnTo>
                  <a:lnTo>
                    <a:pt x="457022" y="236845"/>
                  </a:lnTo>
                  <a:lnTo>
                    <a:pt x="455189" y="241186"/>
                  </a:lnTo>
                  <a:lnTo>
                    <a:pt x="452098" y="244995"/>
                  </a:lnTo>
                  <a:lnTo>
                    <a:pt x="200638" y="504075"/>
                  </a:lnTo>
                  <a:lnTo>
                    <a:pt x="198696" y="506318"/>
                  </a:lnTo>
                  <a:lnTo>
                    <a:pt x="196266" y="507708"/>
                  </a:lnTo>
                  <a:lnTo>
                    <a:pt x="193349" y="508248"/>
                  </a:lnTo>
                  <a:lnTo>
                    <a:pt x="190432" y="508787"/>
                  </a:lnTo>
                  <a:lnTo>
                    <a:pt x="187665" y="508357"/>
                  </a:lnTo>
                  <a:lnTo>
                    <a:pt x="185050" y="506958"/>
                  </a:lnTo>
                  <a:lnTo>
                    <a:pt x="182434" y="505559"/>
                  </a:lnTo>
                  <a:lnTo>
                    <a:pt x="180541" y="503497"/>
                  </a:lnTo>
                  <a:lnTo>
                    <a:pt x="179370" y="500771"/>
                  </a:lnTo>
                  <a:lnTo>
                    <a:pt x="178199" y="498045"/>
                  </a:lnTo>
                  <a:lnTo>
                    <a:pt x="178008" y="495252"/>
                  </a:lnTo>
                  <a:lnTo>
                    <a:pt x="178794" y="492391"/>
                  </a:lnTo>
                  <a:lnTo>
                    <a:pt x="227562" y="339483"/>
                  </a:lnTo>
                  <a:lnTo>
                    <a:pt x="228281" y="337559"/>
                  </a:lnTo>
                  <a:lnTo>
                    <a:pt x="228760" y="335577"/>
                  </a:lnTo>
                  <a:lnTo>
                    <a:pt x="228998" y="333536"/>
                  </a:lnTo>
                  <a:lnTo>
                    <a:pt x="229236" y="331496"/>
                  </a:lnTo>
                  <a:lnTo>
                    <a:pt x="229227" y="329456"/>
                  </a:lnTo>
                  <a:lnTo>
                    <a:pt x="228970" y="327418"/>
                  </a:lnTo>
                  <a:lnTo>
                    <a:pt x="228713" y="325380"/>
                  </a:lnTo>
                  <a:lnTo>
                    <a:pt x="228216" y="323402"/>
                  </a:lnTo>
                  <a:lnTo>
                    <a:pt x="227480" y="321484"/>
                  </a:lnTo>
                  <a:lnTo>
                    <a:pt x="226743" y="319567"/>
                  </a:lnTo>
                  <a:lnTo>
                    <a:pt x="225788" y="317765"/>
                  </a:lnTo>
                  <a:lnTo>
                    <a:pt x="224614" y="316079"/>
                  </a:lnTo>
                  <a:lnTo>
                    <a:pt x="223440" y="314393"/>
                  </a:lnTo>
                  <a:lnTo>
                    <a:pt x="209762" y="305910"/>
                  </a:lnTo>
                  <a:lnTo>
                    <a:pt x="207766" y="305426"/>
                  </a:lnTo>
                  <a:lnTo>
                    <a:pt x="205741" y="305187"/>
                  </a:lnTo>
                  <a:lnTo>
                    <a:pt x="203686" y="305193"/>
                  </a:lnTo>
                  <a:lnTo>
                    <a:pt x="25886" y="305193"/>
                  </a:lnTo>
                  <a:close/>
                </a:path>
              </a:pathLst>
            </a:custGeom>
            <a:ln w="50800">
              <a:solidFill>
                <a:srgbClr val="E958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1942216" y="3123154"/>
            <a:ext cx="3014345" cy="23241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390"/>
              </a:lnSpc>
              <a:spcBef>
                <a:spcPts val="105"/>
              </a:spcBef>
            </a:pPr>
            <a:r>
              <a:rPr sz="3050" b="1" spc="-130" dirty="0">
                <a:solidFill>
                  <a:srgbClr val="E9580C"/>
                </a:solidFill>
                <a:latin typeface="Arial"/>
                <a:cs typeface="Arial"/>
              </a:rPr>
              <a:t>The</a:t>
            </a:r>
            <a:r>
              <a:rPr sz="3050" b="1" spc="-17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050" b="1" spc="-145" dirty="0">
                <a:solidFill>
                  <a:srgbClr val="E9580C"/>
                </a:solidFill>
                <a:latin typeface="Arial"/>
                <a:cs typeface="Arial"/>
              </a:rPr>
              <a:t>Spirited</a:t>
            </a:r>
            <a:r>
              <a:rPr sz="3050" b="1" spc="-17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050" b="1" spc="-114" dirty="0">
                <a:solidFill>
                  <a:srgbClr val="E9580C"/>
                </a:solidFill>
                <a:latin typeface="Arial"/>
                <a:cs typeface="Arial"/>
              </a:rPr>
              <a:t>Child</a:t>
            </a:r>
            <a:endParaRPr sz="3050">
              <a:latin typeface="Arial"/>
              <a:cs typeface="Arial"/>
            </a:endParaRPr>
          </a:p>
          <a:p>
            <a:pPr algn="ctr">
              <a:lnSpc>
                <a:spcPts val="5675"/>
              </a:lnSpc>
            </a:pPr>
            <a:r>
              <a:rPr sz="4950" b="1" spc="-25" dirty="0">
                <a:solidFill>
                  <a:srgbClr val="E9580C"/>
                </a:solidFill>
                <a:latin typeface="Arial"/>
                <a:cs typeface="Arial"/>
              </a:rPr>
              <a:t>10%</a:t>
            </a:r>
            <a:endParaRPr sz="4950">
              <a:latin typeface="Arial"/>
              <a:cs typeface="Arial"/>
            </a:endParaRPr>
          </a:p>
          <a:p>
            <a:pPr marL="676275" indent="-193675">
              <a:lnSpc>
                <a:spcPct val="100000"/>
              </a:lnSpc>
              <a:spcBef>
                <a:spcPts val="610"/>
              </a:spcBef>
              <a:buSzPct val="102500"/>
              <a:buFont typeface="Gungsuh"/>
              <a:buChar char="•"/>
              <a:tabLst>
                <a:tab pos="67627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reactions</a:t>
            </a:r>
            <a:endParaRPr sz="2000">
              <a:latin typeface="Microsoft Sans Serif"/>
              <a:cs typeface="Microsoft Sans Serif"/>
            </a:endParaRPr>
          </a:p>
          <a:p>
            <a:pPr marL="667385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667385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Irregular</a:t>
            </a:r>
            <a:r>
              <a:rPr sz="20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patterns</a:t>
            </a:r>
            <a:endParaRPr sz="2000">
              <a:latin typeface="Microsoft Sans Serif"/>
              <a:cs typeface="Microsoft Sans Serif"/>
            </a:endParaRPr>
          </a:p>
          <a:p>
            <a:pPr marL="699770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699770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Initial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withdrawal</a:t>
            </a:r>
            <a:endParaRPr sz="2000">
              <a:latin typeface="Microsoft Sans Serif"/>
              <a:cs typeface="Microsoft Sans Serif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762000" y="6229349"/>
            <a:ext cx="8153400" cy="3638550"/>
            <a:chOff x="762000" y="6229349"/>
            <a:chExt cx="8153400" cy="3638550"/>
          </a:xfrm>
        </p:grpSpPr>
        <p:sp>
          <p:nvSpPr>
            <p:cNvPr id="14" name="object 14"/>
            <p:cNvSpPr/>
            <p:nvPr/>
          </p:nvSpPr>
          <p:spPr>
            <a:xfrm>
              <a:off x="762000" y="622934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6"/>
                  </a:lnTo>
                  <a:lnTo>
                    <a:pt x="25900" y="3596724"/>
                  </a:lnTo>
                  <a:lnTo>
                    <a:pt x="4893" y="3557378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699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8" y="8699"/>
                  </a:lnTo>
                  <a:lnTo>
                    <a:pt x="8119920" y="33477"/>
                  </a:lnTo>
                  <a:lnTo>
                    <a:pt x="8144698" y="70558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88"/>
                  </a:lnTo>
                  <a:lnTo>
                    <a:pt x="8119920" y="3605070"/>
                  </a:lnTo>
                  <a:lnTo>
                    <a:pt x="8082838" y="3629847"/>
                  </a:lnTo>
                  <a:lnTo>
                    <a:pt x="8039100" y="3638550"/>
                  </a:lnTo>
                  <a:close/>
                </a:path>
              </a:pathLst>
            </a:custGeom>
            <a:solidFill>
              <a:srgbClr val="1D3A8A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62000" y="622934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6"/>
                  </a:lnTo>
                  <a:lnTo>
                    <a:pt x="25900" y="3596724"/>
                  </a:lnTo>
                  <a:lnTo>
                    <a:pt x="4893" y="3557378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699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9" y="8699"/>
                  </a:lnTo>
                  <a:lnTo>
                    <a:pt x="8084587" y="9525"/>
                  </a:lnTo>
                  <a:lnTo>
                    <a:pt x="107420" y="9525"/>
                  </a:lnTo>
                  <a:lnTo>
                    <a:pt x="100606" y="10196"/>
                  </a:lnTo>
                  <a:lnTo>
                    <a:pt x="61810" y="23359"/>
                  </a:lnTo>
                  <a:lnTo>
                    <a:pt x="31004" y="50369"/>
                  </a:lnTo>
                  <a:lnTo>
                    <a:pt x="12880" y="87111"/>
                  </a:lnTo>
                  <a:lnTo>
                    <a:pt x="9525" y="107419"/>
                  </a:lnTo>
                  <a:lnTo>
                    <a:pt x="9525" y="3531130"/>
                  </a:lnTo>
                  <a:lnTo>
                    <a:pt x="20132" y="3570699"/>
                  </a:lnTo>
                  <a:lnTo>
                    <a:pt x="45077" y="3603201"/>
                  </a:lnTo>
                  <a:lnTo>
                    <a:pt x="80560" y="3623681"/>
                  </a:lnTo>
                  <a:lnTo>
                    <a:pt x="107420" y="3629025"/>
                  </a:lnTo>
                  <a:lnTo>
                    <a:pt x="8084581" y="3629025"/>
                  </a:lnTo>
                  <a:lnTo>
                    <a:pt x="8082839" y="3629847"/>
                  </a:lnTo>
                  <a:lnTo>
                    <a:pt x="8072229" y="3633654"/>
                  </a:lnTo>
                  <a:lnTo>
                    <a:pt x="8061402" y="3636373"/>
                  </a:lnTo>
                  <a:lnTo>
                    <a:pt x="8050359" y="3638005"/>
                  </a:lnTo>
                  <a:lnTo>
                    <a:pt x="8039100" y="3638550"/>
                  </a:lnTo>
                  <a:close/>
                </a:path>
                <a:path w="8153400" h="3638550">
                  <a:moveTo>
                    <a:pt x="8084581" y="3629025"/>
                  </a:moveTo>
                  <a:lnTo>
                    <a:pt x="8045979" y="3629025"/>
                  </a:lnTo>
                  <a:lnTo>
                    <a:pt x="8052793" y="3628353"/>
                  </a:lnTo>
                  <a:lnTo>
                    <a:pt x="8066287" y="3625668"/>
                  </a:lnTo>
                  <a:lnTo>
                    <a:pt x="8103029" y="3607544"/>
                  </a:lnTo>
                  <a:lnTo>
                    <a:pt x="8130038" y="3576737"/>
                  </a:lnTo>
                  <a:lnTo>
                    <a:pt x="8143203" y="3537942"/>
                  </a:lnTo>
                  <a:lnTo>
                    <a:pt x="8143875" y="3531130"/>
                  </a:lnTo>
                  <a:lnTo>
                    <a:pt x="8143875" y="107419"/>
                  </a:lnTo>
                  <a:lnTo>
                    <a:pt x="8133265" y="67847"/>
                  </a:lnTo>
                  <a:lnTo>
                    <a:pt x="8108321" y="35347"/>
                  </a:lnTo>
                  <a:lnTo>
                    <a:pt x="8072838" y="14867"/>
                  </a:lnTo>
                  <a:lnTo>
                    <a:pt x="8045979" y="9525"/>
                  </a:lnTo>
                  <a:lnTo>
                    <a:pt x="8084587" y="9525"/>
                  </a:lnTo>
                  <a:lnTo>
                    <a:pt x="8119921" y="33477"/>
                  </a:lnTo>
                  <a:lnTo>
                    <a:pt x="8144698" y="70558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88"/>
                  </a:lnTo>
                  <a:lnTo>
                    <a:pt x="8119921" y="3605070"/>
                  </a:lnTo>
                  <a:lnTo>
                    <a:pt x="8093033" y="3625036"/>
                  </a:lnTo>
                  <a:lnTo>
                    <a:pt x="8084581" y="3629025"/>
                  </a:lnTo>
                  <a:close/>
                </a:path>
              </a:pathLst>
            </a:custGeom>
            <a:solidFill>
              <a:srgbClr val="1D3A8A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635500" y="6594463"/>
              <a:ext cx="406400" cy="509270"/>
            </a:xfrm>
            <a:custGeom>
              <a:avLst/>
              <a:gdLst/>
              <a:ahLst/>
              <a:cxnLst/>
              <a:rect l="l" t="t" r="r" b="b"/>
              <a:pathLst>
                <a:path w="406400" h="509270">
                  <a:moveTo>
                    <a:pt x="406400" y="279411"/>
                  </a:moveTo>
                  <a:lnTo>
                    <a:pt x="401167" y="330059"/>
                  </a:lnTo>
                  <a:lnTo>
                    <a:pt x="386311" y="373576"/>
                  </a:lnTo>
                  <a:lnTo>
                    <a:pt x="363092" y="410606"/>
                  </a:lnTo>
                  <a:lnTo>
                    <a:pt x="332774" y="441793"/>
                  </a:lnTo>
                  <a:lnTo>
                    <a:pt x="296617" y="467782"/>
                  </a:lnTo>
                  <a:lnTo>
                    <a:pt x="255883" y="489216"/>
                  </a:lnTo>
                  <a:lnTo>
                    <a:pt x="211836" y="506741"/>
                  </a:lnTo>
                  <a:lnTo>
                    <a:pt x="206133" y="508673"/>
                  </a:lnTo>
                  <a:lnTo>
                    <a:pt x="200460" y="508589"/>
                  </a:lnTo>
                  <a:lnTo>
                    <a:pt x="150676" y="489056"/>
                  </a:lnTo>
                  <a:lnTo>
                    <a:pt x="109875" y="467689"/>
                  </a:lnTo>
                  <a:lnTo>
                    <a:pt x="73673" y="441746"/>
                  </a:lnTo>
                  <a:lnTo>
                    <a:pt x="43327" y="410586"/>
                  </a:lnTo>
                  <a:lnTo>
                    <a:pt x="20094" y="373570"/>
                  </a:lnTo>
                  <a:lnTo>
                    <a:pt x="5233" y="330058"/>
                  </a:lnTo>
                  <a:lnTo>
                    <a:pt x="0" y="279411"/>
                  </a:lnTo>
                  <a:lnTo>
                    <a:pt x="0" y="101611"/>
                  </a:lnTo>
                  <a:lnTo>
                    <a:pt x="0" y="98243"/>
                  </a:lnTo>
                  <a:lnTo>
                    <a:pt x="7439" y="83650"/>
                  </a:lnTo>
                  <a:lnTo>
                    <a:pt x="9821" y="81269"/>
                  </a:lnTo>
                  <a:lnTo>
                    <a:pt x="12567" y="79433"/>
                  </a:lnTo>
                  <a:lnTo>
                    <a:pt x="15679" y="78144"/>
                  </a:lnTo>
                  <a:lnTo>
                    <a:pt x="18791" y="76855"/>
                  </a:lnTo>
                  <a:lnTo>
                    <a:pt x="22031" y="76211"/>
                  </a:lnTo>
                  <a:lnTo>
                    <a:pt x="25400" y="76211"/>
                  </a:lnTo>
                  <a:lnTo>
                    <a:pt x="65381" y="70845"/>
                  </a:lnTo>
                  <a:lnTo>
                    <a:pt x="107124" y="56145"/>
                  </a:lnTo>
                  <a:lnTo>
                    <a:pt x="147629" y="34206"/>
                  </a:lnTo>
                  <a:lnTo>
                    <a:pt x="183896" y="7123"/>
                  </a:lnTo>
                  <a:lnTo>
                    <a:pt x="186586" y="4824"/>
                  </a:lnTo>
                  <a:lnTo>
                    <a:pt x="189591" y="3062"/>
                  </a:lnTo>
                  <a:lnTo>
                    <a:pt x="192911" y="1837"/>
                  </a:lnTo>
                  <a:lnTo>
                    <a:pt x="196231" y="612"/>
                  </a:lnTo>
                  <a:lnTo>
                    <a:pt x="199661" y="0"/>
                  </a:lnTo>
                  <a:lnTo>
                    <a:pt x="203200" y="0"/>
                  </a:lnTo>
                  <a:lnTo>
                    <a:pt x="206738" y="0"/>
                  </a:lnTo>
                  <a:lnTo>
                    <a:pt x="210168" y="612"/>
                  </a:lnTo>
                  <a:lnTo>
                    <a:pt x="213488" y="1837"/>
                  </a:lnTo>
                  <a:lnTo>
                    <a:pt x="216808" y="3062"/>
                  </a:lnTo>
                  <a:lnTo>
                    <a:pt x="219813" y="4824"/>
                  </a:lnTo>
                  <a:lnTo>
                    <a:pt x="258877" y="34313"/>
                  </a:lnTo>
                  <a:lnTo>
                    <a:pt x="299370" y="56240"/>
                  </a:lnTo>
                  <a:lnTo>
                    <a:pt x="341054" y="70881"/>
                  </a:lnTo>
                  <a:lnTo>
                    <a:pt x="381000" y="76211"/>
                  </a:lnTo>
                  <a:lnTo>
                    <a:pt x="384368" y="76211"/>
                  </a:lnTo>
                  <a:lnTo>
                    <a:pt x="387608" y="76855"/>
                  </a:lnTo>
                  <a:lnTo>
                    <a:pt x="390720" y="78144"/>
                  </a:lnTo>
                  <a:lnTo>
                    <a:pt x="393832" y="79433"/>
                  </a:lnTo>
                  <a:lnTo>
                    <a:pt x="396578" y="81269"/>
                  </a:lnTo>
                  <a:lnTo>
                    <a:pt x="406400" y="101611"/>
                  </a:lnTo>
                  <a:lnTo>
                    <a:pt x="406400" y="279411"/>
                  </a:lnTo>
                  <a:close/>
                </a:path>
              </a:pathLst>
            </a:custGeom>
            <a:ln w="50800">
              <a:solidFill>
                <a:srgbClr val="1D3A8A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236515" y="7218904"/>
            <a:ext cx="3204210" cy="23241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395"/>
              </a:lnSpc>
              <a:spcBef>
                <a:spcPts val="105"/>
              </a:spcBef>
            </a:pPr>
            <a:r>
              <a:rPr sz="3050" b="1" spc="-130" dirty="0">
                <a:solidFill>
                  <a:srgbClr val="1D3A8A"/>
                </a:solidFill>
                <a:latin typeface="Arial"/>
                <a:cs typeface="Arial"/>
              </a:rPr>
              <a:t>The</a:t>
            </a:r>
            <a:r>
              <a:rPr sz="3050" b="1" spc="-16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70" dirty="0">
                <a:solidFill>
                  <a:srgbClr val="1D3A8A"/>
                </a:solidFill>
                <a:latin typeface="Arial"/>
                <a:cs typeface="Arial"/>
              </a:rPr>
              <a:t>Cautious</a:t>
            </a:r>
            <a:r>
              <a:rPr sz="3050" b="1" spc="-160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14" dirty="0">
                <a:solidFill>
                  <a:srgbClr val="1D3A8A"/>
                </a:solidFill>
                <a:latin typeface="Arial"/>
                <a:cs typeface="Arial"/>
              </a:rPr>
              <a:t>Child</a:t>
            </a:r>
            <a:endParaRPr sz="3050" dirty="0">
              <a:latin typeface="Arial"/>
              <a:cs typeface="Arial"/>
            </a:endParaRPr>
          </a:p>
          <a:p>
            <a:pPr algn="ctr">
              <a:lnSpc>
                <a:spcPts val="5675"/>
              </a:lnSpc>
            </a:pPr>
            <a:r>
              <a:rPr sz="4950" b="1" spc="-25" dirty="0">
                <a:solidFill>
                  <a:srgbClr val="1D3A8A"/>
                </a:solidFill>
                <a:latin typeface="Arial"/>
                <a:cs typeface="Arial"/>
              </a:rPr>
              <a:t>15%</a:t>
            </a:r>
            <a:endParaRPr sz="4950" dirty="0">
              <a:latin typeface="Arial"/>
              <a:cs typeface="Arial"/>
            </a:endParaRPr>
          </a:p>
          <a:p>
            <a:pPr marL="795020" indent="-193675">
              <a:lnSpc>
                <a:spcPct val="100000"/>
              </a:lnSpc>
              <a:spcBef>
                <a:spcPts val="610"/>
              </a:spcBef>
              <a:buSzPct val="102500"/>
              <a:buFont typeface="Gungsuh"/>
              <a:buChar char="•"/>
              <a:tabLst>
                <a:tab pos="795020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Initial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withdrawal</a:t>
            </a:r>
            <a:endParaRPr sz="2000" dirty="0">
              <a:latin typeface="Microsoft Sans Serif"/>
              <a:cs typeface="Microsoft Sans Serif"/>
            </a:endParaRPr>
          </a:p>
          <a:p>
            <a:pPr marL="984885" lvl="1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984885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Low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intensity</a:t>
            </a:r>
            <a:endParaRPr sz="2000" dirty="0">
              <a:latin typeface="Microsoft Sans Serif"/>
              <a:cs typeface="Microsoft Sans Serif"/>
            </a:endParaRPr>
          </a:p>
          <a:p>
            <a:pPr marL="648970" indent="-193675">
              <a:lnSpc>
                <a:spcPct val="100000"/>
              </a:lnSpc>
              <a:spcBef>
                <a:spcPts val="600"/>
              </a:spcBef>
              <a:buSzPct val="102500"/>
              <a:buFont typeface="Gungsuh"/>
              <a:buChar char="•"/>
              <a:tabLst>
                <a:tab pos="648970" algn="l"/>
              </a:tabLst>
            </a:pP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Need</a:t>
            </a:r>
            <a:r>
              <a:rPr sz="20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time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adjust</a:t>
            </a:r>
            <a:endParaRPr sz="2000" dirty="0">
              <a:latin typeface="Microsoft Sans Serif"/>
              <a:cs typeface="Microsoft Sans Serif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9372600" y="6229349"/>
            <a:ext cx="8153400" cy="3638550"/>
            <a:chOff x="9372600" y="6229349"/>
            <a:chExt cx="8153400" cy="3638550"/>
          </a:xfrm>
        </p:grpSpPr>
        <p:sp>
          <p:nvSpPr>
            <p:cNvPr id="19" name="object 19"/>
            <p:cNvSpPr/>
            <p:nvPr/>
          </p:nvSpPr>
          <p:spPr>
            <a:xfrm>
              <a:off x="9372600" y="622934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6"/>
                  </a:lnTo>
                  <a:lnTo>
                    <a:pt x="25900" y="3596724"/>
                  </a:lnTo>
                  <a:lnTo>
                    <a:pt x="4893" y="3557378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8" y="8699"/>
                  </a:lnTo>
                  <a:lnTo>
                    <a:pt x="8119920" y="33477"/>
                  </a:lnTo>
                  <a:lnTo>
                    <a:pt x="8144698" y="70558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88"/>
                  </a:lnTo>
                  <a:lnTo>
                    <a:pt x="8119920" y="3605070"/>
                  </a:lnTo>
                  <a:lnTo>
                    <a:pt x="8082838" y="3629847"/>
                  </a:lnTo>
                  <a:lnTo>
                    <a:pt x="8039100" y="3638550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372600" y="6229349"/>
              <a:ext cx="8153400" cy="3638550"/>
            </a:xfrm>
            <a:custGeom>
              <a:avLst/>
              <a:gdLst/>
              <a:ahLst/>
              <a:cxnLst/>
              <a:rect l="l" t="t" r="r" b="b"/>
              <a:pathLst>
                <a:path w="8153400" h="3638550">
                  <a:moveTo>
                    <a:pt x="8039100" y="3638550"/>
                  </a:moveTo>
                  <a:lnTo>
                    <a:pt x="114300" y="3638550"/>
                  </a:lnTo>
                  <a:lnTo>
                    <a:pt x="103040" y="3638005"/>
                  </a:lnTo>
                  <a:lnTo>
                    <a:pt x="60364" y="3625036"/>
                  </a:lnTo>
                  <a:lnTo>
                    <a:pt x="25900" y="3596724"/>
                  </a:lnTo>
                  <a:lnTo>
                    <a:pt x="4893" y="3557378"/>
                  </a:lnTo>
                  <a:lnTo>
                    <a:pt x="0" y="35242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8039100" y="0"/>
                  </a:lnTo>
                  <a:lnTo>
                    <a:pt x="8082839" y="8699"/>
                  </a:lnTo>
                  <a:lnTo>
                    <a:pt x="8084587" y="9525"/>
                  </a:lnTo>
                  <a:lnTo>
                    <a:pt x="107420" y="9525"/>
                  </a:lnTo>
                  <a:lnTo>
                    <a:pt x="100606" y="10196"/>
                  </a:lnTo>
                  <a:lnTo>
                    <a:pt x="61809" y="23359"/>
                  </a:lnTo>
                  <a:lnTo>
                    <a:pt x="31004" y="50369"/>
                  </a:lnTo>
                  <a:lnTo>
                    <a:pt x="12880" y="87111"/>
                  </a:lnTo>
                  <a:lnTo>
                    <a:pt x="9525" y="107419"/>
                  </a:lnTo>
                  <a:lnTo>
                    <a:pt x="9525" y="3531130"/>
                  </a:lnTo>
                  <a:lnTo>
                    <a:pt x="20132" y="3570699"/>
                  </a:lnTo>
                  <a:lnTo>
                    <a:pt x="45077" y="3603201"/>
                  </a:lnTo>
                  <a:lnTo>
                    <a:pt x="80559" y="3623681"/>
                  </a:lnTo>
                  <a:lnTo>
                    <a:pt x="107420" y="3629025"/>
                  </a:lnTo>
                  <a:lnTo>
                    <a:pt x="8084581" y="3629025"/>
                  </a:lnTo>
                  <a:lnTo>
                    <a:pt x="8082839" y="3629847"/>
                  </a:lnTo>
                  <a:lnTo>
                    <a:pt x="8072228" y="3633654"/>
                  </a:lnTo>
                  <a:lnTo>
                    <a:pt x="8061401" y="3636373"/>
                  </a:lnTo>
                  <a:lnTo>
                    <a:pt x="8050358" y="3638005"/>
                  </a:lnTo>
                  <a:lnTo>
                    <a:pt x="8039100" y="3638550"/>
                  </a:lnTo>
                  <a:close/>
                </a:path>
                <a:path w="8153400" h="3638550">
                  <a:moveTo>
                    <a:pt x="8084581" y="3629025"/>
                  </a:moveTo>
                  <a:lnTo>
                    <a:pt x="8045980" y="3629025"/>
                  </a:lnTo>
                  <a:lnTo>
                    <a:pt x="8052792" y="3628353"/>
                  </a:lnTo>
                  <a:lnTo>
                    <a:pt x="8066285" y="3625668"/>
                  </a:lnTo>
                  <a:lnTo>
                    <a:pt x="8103029" y="3607544"/>
                  </a:lnTo>
                  <a:lnTo>
                    <a:pt x="8130038" y="3576737"/>
                  </a:lnTo>
                  <a:lnTo>
                    <a:pt x="8143204" y="3537942"/>
                  </a:lnTo>
                  <a:lnTo>
                    <a:pt x="8143874" y="3531130"/>
                  </a:lnTo>
                  <a:lnTo>
                    <a:pt x="8143874" y="107419"/>
                  </a:lnTo>
                  <a:lnTo>
                    <a:pt x="8133264" y="67847"/>
                  </a:lnTo>
                  <a:lnTo>
                    <a:pt x="8108321" y="35347"/>
                  </a:lnTo>
                  <a:lnTo>
                    <a:pt x="8072837" y="14867"/>
                  </a:lnTo>
                  <a:lnTo>
                    <a:pt x="8045980" y="9525"/>
                  </a:lnTo>
                  <a:lnTo>
                    <a:pt x="8084587" y="9525"/>
                  </a:lnTo>
                  <a:lnTo>
                    <a:pt x="8119921" y="33477"/>
                  </a:lnTo>
                  <a:lnTo>
                    <a:pt x="8144698" y="70558"/>
                  </a:lnTo>
                  <a:lnTo>
                    <a:pt x="8153400" y="114300"/>
                  </a:lnTo>
                  <a:lnTo>
                    <a:pt x="8153400" y="3524250"/>
                  </a:lnTo>
                  <a:lnTo>
                    <a:pt x="8144698" y="3567988"/>
                  </a:lnTo>
                  <a:lnTo>
                    <a:pt x="8119921" y="3605070"/>
                  </a:lnTo>
                  <a:lnTo>
                    <a:pt x="8093033" y="3625036"/>
                  </a:lnTo>
                  <a:lnTo>
                    <a:pt x="8084581" y="3629025"/>
                  </a:lnTo>
                  <a:close/>
                </a:path>
              </a:pathLst>
            </a:custGeom>
            <a:solidFill>
              <a:srgbClr val="D97705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3195300" y="6594474"/>
              <a:ext cx="508000" cy="508000"/>
            </a:xfrm>
            <a:custGeom>
              <a:avLst/>
              <a:gdLst/>
              <a:ahLst/>
              <a:cxnLst/>
              <a:rect l="l" t="t" r="r" b="b"/>
              <a:pathLst>
                <a:path w="508000" h="508000">
                  <a:moveTo>
                    <a:pt x="0" y="406400"/>
                  </a:moveTo>
                  <a:lnTo>
                    <a:pt x="35560" y="406400"/>
                  </a:lnTo>
                  <a:lnTo>
                    <a:pt x="59729" y="403582"/>
                  </a:lnTo>
                  <a:lnTo>
                    <a:pt x="82232" y="395287"/>
                  </a:lnTo>
                  <a:lnTo>
                    <a:pt x="102354" y="381754"/>
                  </a:lnTo>
                  <a:lnTo>
                    <a:pt x="119380" y="363220"/>
                  </a:lnTo>
                  <a:lnTo>
                    <a:pt x="274320" y="144779"/>
                  </a:lnTo>
                  <a:lnTo>
                    <a:pt x="290274" y="126245"/>
                  </a:lnTo>
                  <a:lnTo>
                    <a:pt x="310515" y="112712"/>
                  </a:lnTo>
                  <a:lnTo>
                    <a:pt x="333613" y="104417"/>
                  </a:lnTo>
                  <a:lnTo>
                    <a:pt x="358140" y="101599"/>
                  </a:lnTo>
                  <a:lnTo>
                    <a:pt x="508000" y="101599"/>
                  </a:lnTo>
                </a:path>
                <a:path w="508000" h="508000">
                  <a:moveTo>
                    <a:pt x="406400" y="0"/>
                  </a:moveTo>
                  <a:lnTo>
                    <a:pt x="508000" y="101600"/>
                  </a:lnTo>
                  <a:lnTo>
                    <a:pt x="406400" y="203200"/>
                  </a:lnTo>
                </a:path>
                <a:path w="508000" h="508000">
                  <a:moveTo>
                    <a:pt x="0" y="101600"/>
                  </a:moveTo>
                  <a:lnTo>
                    <a:pt x="48260" y="101600"/>
                  </a:lnTo>
                  <a:lnTo>
                    <a:pt x="76120" y="105687"/>
                  </a:lnTo>
                  <a:lnTo>
                    <a:pt x="101600" y="117157"/>
                  </a:lnTo>
                  <a:lnTo>
                    <a:pt x="123269" y="134818"/>
                  </a:lnTo>
                  <a:lnTo>
                    <a:pt x="139700" y="157480"/>
                  </a:lnTo>
                </a:path>
                <a:path w="508000" h="508000">
                  <a:moveTo>
                    <a:pt x="508000" y="406400"/>
                  </a:moveTo>
                  <a:lnTo>
                    <a:pt x="358140" y="406400"/>
                  </a:lnTo>
                  <a:lnTo>
                    <a:pt x="333613" y="403185"/>
                  </a:lnTo>
                  <a:lnTo>
                    <a:pt x="310515" y="394017"/>
                  </a:lnTo>
                  <a:lnTo>
                    <a:pt x="290274" y="379610"/>
                  </a:lnTo>
                  <a:lnTo>
                    <a:pt x="274320" y="360680"/>
                  </a:lnTo>
                  <a:lnTo>
                    <a:pt x="261620" y="340360"/>
                  </a:lnTo>
                </a:path>
                <a:path w="508000" h="508000">
                  <a:moveTo>
                    <a:pt x="406400" y="304800"/>
                  </a:moveTo>
                  <a:lnTo>
                    <a:pt x="508000" y="406400"/>
                  </a:lnTo>
                  <a:lnTo>
                    <a:pt x="406400" y="508000"/>
                  </a:lnTo>
                </a:path>
              </a:pathLst>
            </a:custGeom>
            <a:ln w="50800">
              <a:solidFill>
                <a:srgbClr val="D977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2005319" y="7218904"/>
            <a:ext cx="2887980" cy="23241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395"/>
              </a:lnSpc>
              <a:spcBef>
                <a:spcPts val="105"/>
              </a:spcBef>
            </a:pPr>
            <a:r>
              <a:rPr sz="3050" b="1" spc="-130" dirty="0">
                <a:solidFill>
                  <a:srgbClr val="D97705"/>
                </a:solidFill>
                <a:latin typeface="Arial"/>
                <a:cs typeface="Arial"/>
              </a:rPr>
              <a:t>The</a:t>
            </a:r>
            <a:r>
              <a:rPr sz="3050" b="1" spc="-175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3050" b="1" spc="-135" dirty="0">
                <a:solidFill>
                  <a:srgbClr val="D97705"/>
                </a:solidFill>
                <a:latin typeface="Arial"/>
                <a:cs typeface="Arial"/>
              </a:rPr>
              <a:t>Mixed</a:t>
            </a:r>
            <a:r>
              <a:rPr sz="3050" b="1" spc="-175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3050" b="1" spc="-170" dirty="0">
                <a:solidFill>
                  <a:srgbClr val="D97705"/>
                </a:solidFill>
                <a:latin typeface="Arial"/>
                <a:cs typeface="Arial"/>
              </a:rPr>
              <a:t>Group</a:t>
            </a:r>
            <a:endParaRPr sz="3050" dirty="0">
              <a:latin typeface="Arial"/>
              <a:cs typeface="Arial"/>
            </a:endParaRPr>
          </a:p>
          <a:p>
            <a:pPr algn="ctr">
              <a:lnSpc>
                <a:spcPts val="5675"/>
              </a:lnSpc>
            </a:pPr>
            <a:r>
              <a:rPr sz="4950" b="1" spc="70" dirty="0">
                <a:solidFill>
                  <a:srgbClr val="D97705"/>
                </a:solidFill>
                <a:latin typeface="Arial"/>
                <a:cs typeface="Arial"/>
              </a:rPr>
              <a:t>35%</a:t>
            </a:r>
            <a:endParaRPr sz="4950" dirty="0">
              <a:latin typeface="Arial"/>
              <a:cs typeface="Arial"/>
            </a:endParaRPr>
          </a:p>
          <a:p>
            <a:pPr marL="399415" indent="-193675">
              <a:lnSpc>
                <a:spcPct val="100000"/>
              </a:lnSpc>
              <a:spcBef>
                <a:spcPts val="610"/>
              </a:spcBef>
              <a:buSzPct val="102500"/>
              <a:buFont typeface="Gungsuh"/>
              <a:buChar char="•"/>
              <a:tabLst>
                <a:tab pos="39941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Unique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combinations</a:t>
            </a:r>
            <a:endParaRPr sz="2000" dirty="0">
              <a:latin typeface="Microsoft Sans Serif"/>
              <a:cs typeface="Microsoft Sans Serif"/>
            </a:endParaRPr>
          </a:p>
          <a:p>
            <a:pPr marL="339090" indent="-193675">
              <a:lnSpc>
                <a:spcPct val="100000"/>
              </a:lnSpc>
              <a:spcBef>
                <a:spcPts val="550"/>
              </a:spcBef>
              <a:buSzPct val="102500"/>
              <a:buFont typeface="Gungsuh"/>
              <a:buChar char="•"/>
              <a:tabLst>
                <a:tab pos="339090" algn="l"/>
              </a:tabLst>
            </a:pP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Don</a:t>
            </a:r>
            <a:r>
              <a:rPr sz="2050" spc="-50" dirty="0">
                <a:solidFill>
                  <a:srgbClr val="374050"/>
                </a:solidFill>
                <a:latin typeface="Gungsuh"/>
                <a:cs typeface="Gungsuh"/>
              </a:rPr>
              <a:t>'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t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fit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single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</a:t>
            </a:r>
            <a:endParaRPr sz="2000" dirty="0">
              <a:latin typeface="Microsoft Sans Serif"/>
              <a:cs typeface="Microsoft Sans Serif"/>
            </a:endParaRPr>
          </a:p>
          <a:p>
            <a:pPr marL="401955" lvl="1" indent="-193675">
              <a:lnSpc>
                <a:spcPct val="100000"/>
              </a:lnSpc>
              <a:spcBef>
                <a:spcPts val="590"/>
              </a:spcBef>
              <a:buSzPct val="102500"/>
              <a:buFont typeface="Gungsuh"/>
              <a:buChar char="•"/>
              <a:tabLst>
                <a:tab pos="401955" algn="l"/>
              </a:tabLst>
            </a:pPr>
            <a:r>
              <a:rPr sz="20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Individual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complexity</a:t>
            </a:r>
            <a:endParaRPr sz="2000" dirty="0">
              <a:latin typeface="Microsoft Sans Serif"/>
              <a:cs typeface="Microsoft Sans Serif"/>
            </a:endParaRPr>
          </a:p>
        </p:txBody>
      </p:sp>
      <p:pic>
        <p:nvPicPr>
          <p:cNvPr id="25" name="Picture 24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C0ECCFC3-1AFC-06F9-7D23-627D7E107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8209" rIns="0" bIns="0" rtlCol="0">
            <a:spAutoFit/>
          </a:bodyPr>
          <a:lstStyle/>
          <a:p>
            <a:pPr algn="ctr">
              <a:lnSpc>
                <a:spcPts val="6000"/>
              </a:lnSpc>
              <a:spcBef>
                <a:spcPts val="95"/>
              </a:spcBef>
            </a:pPr>
            <a:r>
              <a:rPr spc="-220" dirty="0">
                <a:solidFill>
                  <a:srgbClr val="049569"/>
                </a:solidFill>
              </a:rPr>
              <a:t>The</a:t>
            </a:r>
            <a:r>
              <a:rPr spc="-340" dirty="0">
                <a:solidFill>
                  <a:srgbClr val="049569"/>
                </a:solidFill>
              </a:rPr>
              <a:t> </a:t>
            </a:r>
            <a:r>
              <a:rPr spc="-350" dirty="0">
                <a:solidFill>
                  <a:srgbClr val="049569"/>
                </a:solidFill>
              </a:rPr>
              <a:t>Easy</a:t>
            </a:r>
            <a:r>
              <a:rPr spc="-340" dirty="0">
                <a:solidFill>
                  <a:srgbClr val="049569"/>
                </a:solidFill>
              </a:rPr>
              <a:t> </a:t>
            </a:r>
            <a:r>
              <a:rPr spc="-280" dirty="0">
                <a:solidFill>
                  <a:srgbClr val="049569"/>
                </a:solidFill>
              </a:rPr>
              <a:t>Child</a:t>
            </a:r>
            <a:r>
              <a:rPr spc="-340" dirty="0">
                <a:solidFill>
                  <a:srgbClr val="049569"/>
                </a:solidFill>
              </a:rPr>
              <a:t> </a:t>
            </a:r>
            <a:r>
              <a:rPr sz="4950" spc="125" dirty="0">
                <a:solidFill>
                  <a:srgbClr val="049569"/>
                </a:solidFill>
              </a:rPr>
              <a:t>(40%)</a:t>
            </a:r>
            <a:endParaRPr sz="4950"/>
          </a:p>
          <a:p>
            <a:pPr algn="ctr">
              <a:lnSpc>
                <a:spcPts val="3000"/>
              </a:lnSpc>
            </a:pPr>
            <a:r>
              <a:rPr sz="2500" b="0" spc="-70" dirty="0">
                <a:solidFill>
                  <a:srgbClr val="049569"/>
                </a:solidFill>
                <a:latin typeface="Microsoft Sans Serif"/>
                <a:cs typeface="Microsoft Sans Serif"/>
              </a:rPr>
              <a:t>Flexible</a:t>
            </a:r>
            <a:r>
              <a:rPr sz="2500" b="0" spc="-6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50" dirty="0">
                <a:solidFill>
                  <a:srgbClr val="049569"/>
                </a:solidFill>
                <a:latin typeface="Microsoft Sans Serif"/>
                <a:cs typeface="Microsoft Sans Serif"/>
              </a:rPr>
              <a:t>Child</a:t>
            </a:r>
            <a:r>
              <a:rPr sz="2500" b="0" spc="-6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600" b="0" spc="355" dirty="0">
                <a:solidFill>
                  <a:srgbClr val="049569"/>
                </a:solidFill>
                <a:latin typeface="Microsoft Sans Serif"/>
                <a:cs typeface="Microsoft Sans Serif"/>
              </a:rPr>
              <a:t>•</a:t>
            </a:r>
            <a:r>
              <a:rPr sz="2600" b="0" spc="-8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50" dirty="0">
                <a:solidFill>
                  <a:srgbClr val="049569"/>
                </a:solidFill>
                <a:latin typeface="Microsoft Sans Serif"/>
                <a:cs typeface="Microsoft Sans Serif"/>
              </a:rPr>
              <a:t>Adaptable</a:t>
            </a:r>
            <a:r>
              <a:rPr sz="2500" b="0" spc="-6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049569"/>
                </a:solidFill>
                <a:latin typeface="Microsoft Sans Serif"/>
                <a:cs typeface="Microsoft Sans Serif"/>
              </a:rPr>
              <a:t>Child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448800" y="2009774"/>
            <a:ext cx="8077200" cy="2552700"/>
            <a:chOff x="9448800" y="2009774"/>
            <a:chExt cx="8077200" cy="2552700"/>
          </a:xfrm>
        </p:grpSpPr>
        <p:sp>
          <p:nvSpPr>
            <p:cNvPr id="4" name="object 4"/>
            <p:cNvSpPr/>
            <p:nvPr/>
          </p:nvSpPr>
          <p:spPr>
            <a:xfrm>
              <a:off x="9467849" y="2009775"/>
              <a:ext cx="8058150" cy="2552700"/>
            </a:xfrm>
            <a:custGeom>
              <a:avLst/>
              <a:gdLst/>
              <a:ahLst/>
              <a:cxnLst/>
              <a:rect l="l" t="t" r="r" b="b"/>
              <a:pathLst>
                <a:path w="8058150" h="2552700">
                  <a:moveTo>
                    <a:pt x="7951355" y="2552700"/>
                  </a:moveTo>
                  <a:lnTo>
                    <a:pt x="88995" y="2552700"/>
                  </a:lnTo>
                  <a:lnTo>
                    <a:pt x="82801" y="2551967"/>
                  </a:lnTo>
                  <a:lnTo>
                    <a:pt x="37131" y="2529266"/>
                  </a:lnTo>
                  <a:lnTo>
                    <a:pt x="12577" y="2495660"/>
                  </a:lnTo>
                  <a:lnTo>
                    <a:pt x="609" y="2453337"/>
                  </a:lnTo>
                  <a:lnTo>
                    <a:pt x="0" y="2445905"/>
                  </a:lnTo>
                  <a:lnTo>
                    <a:pt x="0" y="24384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2"/>
                  </a:lnTo>
                  <a:lnTo>
                    <a:pt x="8029976" y="38784"/>
                  </a:lnTo>
                  <a:lnTo>
                    <a:pt x="8052319" y="77492"/>
                  </a:lnTo>
                  <a:lnTo>
                    <a:pt x="8058149" y="106794"/>
                  </a:lnTo>
                  <a:lnTo>
                    <a:pt x="8058149" y="2445905"/>
                  </a:lnTo>
                  <a:lnTo>
                    <a:pt x="8046574" y="2489073"/>
                  </a:lnTo>
                  <a:lnTo>
                    <a:pt x="8019364" y="2524528"/>
                  </a:lnTo>
                  <a:lnTo>
                    <a:pt x="7980655" y="2546870"/>
                  </a:lnTo>
                  <a:lnTo>
                    <a:pt x="7958786" y="2551967"/>
                  </a:lnTo>
                  <a:lnTo>
                    <a:pt x="7951355" y="2552700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48800" y="2009774"/>
              <a:ext cx="114300" cy="2552700"/>
            </a:xfrm>
            <a:custGeom>
              <a:avLst/>
              <a:gdLst/>
              <a:ahLst/>
              <a:cxnLst/>
              <a:rect l="l" t="t" r="r" b="b"/>
              <a:pathLst>
                <a:path w="114300" h="2552700">
                  <a:moveTo>
                    <a:pt x="114299" y="2552700"/>
                  </a:moveTo>
                  <a:lnTo>
                    <a:pt x="70557" y="2543999"/>
                  </a:lnTo>
                  <a:lnTo>
                    <a:pt x="33477" y="2519221"/>
                  </a:lnTo>
                  <a:lnTo>
                    <a:pt x="8700" y="2482140"/>
                  </a:lnTo>
                  <a:lnTo>
                    <a:pt x="0" y="2438399"/>
                  </a:lnTo>
                  <a:lnTo>
                    <a:pt x="0" y="114299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2438399"/>
                  </a:lnTo>
                  <a:lnTo>
                    <a:pt x="43899" y="2482140"/>
                  </a:lnTo>
                  <a:lnTo>
                    <a:pt x="60418" y="2519221"/>
                  </a:lnTo>
                  <a:lnTo>
                    <a:pt x="92212" y="2547805"/>
                  </a:lnTo>
                  <a:lnTo>
                    <a:pt x="106792" y="2552156"/>
                  </a:lnTo>
                  <a:lnTo>
                    <a:pt x="114299" y="25527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9448800" y="4867275"/>
            <a:ext cx="8077200" cy="2171700"/>
          </a:xfrm>
          <a:custGeom>
            <a:avLst/>
            <a:gdLst/>
            <a:ahLst/>
            <a:cxnLst/>
            <a:rect l="l" t="t" r="r" b="b"/>
            <a:pathLst>
              <a:path w="8077200" h="2171700">
                <a:moveTo>
                  <a:pt x="7970405" y="2171700"/>
                </a:moveTo>
                <a:lnTo>
                  <a:pt x="106795" y="2171700"/>
                </a:lnTo>
                <a:lnTo>
                  <a:pt x="99362" y="2170967"/>
                </a:lnTo>
                <a:lnTo>
                  <a:pt x="57037" y="2156606"/>
                </a:lnTo>
                <a:lnTo>
                  <a:pt x="23431" y="2127141"/>
                </a:lnTo>
                <a:lnTo>
                  <a:pt x="3659" y="2087059"/>
                </a:lnTo>
                <a:lnTo>
                  <a:pt x="0" y="2064904"/>
                </a:lnTo>
                <a:lnTo>
                  <a:pt x="0" y="2057400"/>
                </a:lnTo>
                <a:lnTo>
                  <a:pt x="0" y="106795"/>
                </a:lnTo>
                <a:lnTo>
                  <a:pt x="11572" y="63624"/>
                </a:lnTo>
                <a:lnTo>
                  <a:pt x="38784" y="28169"/>
                </a:lnTo>
                <a:lnTo>
                  <a:pt x="77492" y="5828"/>
                </a:lnTo>
                <a:lnTo>
                  <a:pt x="106795" y="0"/>
                </a:lnTo>
                <a:lnTo>
                  <a:pt x="7970405" y="0"/>
                </a:lnTo>
                <a:lnTo>
                  <a:pt x="8013573" y="11571"/>
                </a:lnTo>
                <a:lnTo>
                  <a:pt x="8049026" y="38784"/>
                </a:lnTo>
                <a:lnTo>
                  <a:pt x="8071369" y="77492"/>
                </a:lnTo>
                <a:lnTo>
                  <a:pt x="8077199" y="106795"/>
                </a:lnTo>
                <a:lnTo>
                  <a:pt x="8077199" y="2064904"/>
                </a:lnTo>
                <a:lnTo>
                  <a:pt x="8065624" y="2108073"/>
                </a:lnTo>
                <a:lnTo>
                  <a:pt x="8038414" y="2143528"/>
                </a:lnTo>
                <a:lnTo>
                  <a:pt x="7999705" y="2165870"/>
                </a:lnTo>
                <a:lnTo>
                  <a:pt x="7977836" y="2170967"/>
                </a:lnTo>
                <a:lnTo>
                  <a:pt x="7970405" y="2171700"/>
                </a:lnTo>
                <a:close/>
              </a:path>
            </a:pathLst>
          </a:custGeom>
          <a:solidFill>
            <a:srgbClr val="F9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9448800" y="7343775"/>
            <a:ext cx="8077200" cy="1162050"/>
            <a:chOff x="9448800" y="7343775"/>
            <a:chExt cx="8077200" cy="1162050"/>
          </a:xfrm>
        </p:grpSpPr>
        <p:sp>
          <p:nvSpPr>
            <p:cNvPr id="8" name="object 8"/>
            <p:cNvSpPr/>
            <p:nvPr/>
          </p:nvSpPr>
          <p:spPr>
            <a:xfrm>
              <a:off x="9448800" y="7343775"/>
              <a:ext cx="8077200" cy="1162050"/>
            </a:xfrm>
            <a:custGeom>
              <a:avLst/>
              <a:gdLst/>
              <a:ahLst/>
              <a:cxnLst/>
              <a:rect l="l" t="t" r="r" b="b"/>
              <a:pathLst>
                <a:path w="8077200" h="1162050">
                  <a:moveTo>
                    <a:pt x="7962900" y="1162050"/>
                  </a:moveTo>
                  <a:lnTo>
                    <a:pt x="114300" y="1162050"/>
                  </a:lnTo>
                  <a:lnTo>
                    <a:pt x="103039" y="1161505"/>
                  </a:lnTo>
                  <a:lnTo>
                    <a:pt x="60363" y="1148536"/>
                  </a:lnTo>
                  <a:lnTo>
                    <a:pt x="25900" y="1120224"/>
                  </a:lnTo>
                  <a:lnTo>
                    <a:pt x="4894" y="1080878"/>
                  </a:lnTo>
                  <a:lnTo>
                    <a:pt x="0" y="10477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7962900" y="0"/>
                  </a:lnTo>
                  <a:lnTo>
                    <a:pt x="8006638" y="8699"/>
                  </a:lnTo>
                  <a:lnTo>
                    <a:pt x="8043720" y="33477"/>
                  </a:lnTo>
                  <a:lnTo>
                    <a:pt x="8068498" y="70558"/>
                  </a:lnTo>
                  <a:lnTo>
                    <a:pt x="8077200" y="114300"/>
                  </a:lnTo>
                  <a:lnTo>
                    <a:pt x="8077200" y="1047750"/>
                  </a:lnTo>
                  <a:lnTo>
                    <a:pt x="8068498" y="1091488"/>
                  </a:lnTo>
                  <a:lnTo>
                    <a:pt x="8043720" y="1128570"/>
                  </a:lnTo>
                  <a:lnTo>
                    <a:pt x="8006638" y="1153347"/>
                  </a:lnTo>
                  <a:lnTo>
                    <a:pt x="7962900" y="116205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448800" y="7343775"/>
              <a:ext cx="8077200" cy="1162050"/>
            </a:xfrm>
            <a:custGeom>
              <a:avLst/>
              <a:gdLst/>
              <a:ahLst/>
              <a:cxnLst/>
              <a:rect l="l" t="t" r="r" b="b"/>
              <a:pathLst>
                <a:path w="8077200" h="1162050">
                  <a:moveTo>
                    <a:pt x="7962900" y="1162050"/>
                  </a:moveTo>
                  <a:lnTo>
                    <a:pt x="114300" y="1162050"/>
                  </a:lnTo>
                  <a:lnTo>
                    <a:pt x="103040" y="1161505"/>
                  </a:lnTo>
                  <a:lnTo>
                    <a:pt x="60363" y="1148536"/>
                  </a:lnTo>
                  <a:lnTo>
                    <a:pt x="25900" y="1120224"/>
                  </a:lnTo>
                  <a:lnTo>
                    <a:pt x="4894" y="1080878"/>
                  </a:lnTo>
                  <a:lnTo>
                    <a:pt x="0" y="10477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7962900" y="0"/>
                  </a:lnTo>
                  <a:lnTo>
                    <a:pt x="8006639" y="8699"/>
                  </a:lnTo>
                  <a:lnTo>
                    <a:pt x="8008387" y="9525"/>
                  </a:lnTo>
                  <a:lnTo>
                    <a:pt x="107420" y="9525"/>
                  </a:lnTo>
                  <a:lnTo>
                    <a:pt x="100605" y="10196"/>
                  </a:lnTo>
                  <a:lnTo>
                    <a:pt x="61808" y="23360"/>
                  </a:lnTo>
                  <a:lnTo>
                    <a:pt x="31004" y="50369"/>
                  </a:lnTo>
                  <a:lnTo>
                    <a:pt x="12878" y="87111"/>
                  </a:lnTo>
                  <a:lnTo>
                    <a:pt x="9524" y="107420"/>
                  </a:lnTo>
                  <a:lnTo>
                    <a:pt x="9524" y="1054629"/>
                  </a:lnTo>
                  <a:lnTo>
                    <a:pt x="20132" y="1094200"/>
                  </a:lnTo>
                  <a:lnTo>
                    <a:pt x="45076" y="1126701"/>
                  </a:lnTo>
                  <a:lnTo>
                    <a:pt x="80559" y="1147181"/>
                  </a:lnTo>
                  <a:lnTo>
                    <a:pt x="107420" y="1152524"/>
                  </a:lnTo>
                  <a:lnTo>
                    <a:pt x="8008383" y="1152524"/>
                  </a:lnTo>
                  <a:lnTo>
                    <a:pt x="8006639" y="1153348"/>
                  </a:lnTo>
                  <a:lnTo>
                    <a:pt x="7996028" y="1157154"/>
                  </a:lnTo>
                  <a:lnTo>
                    <a:pt x="7985201" y="1159873"/>
                  </a:lnTo>
                  <a:lnTo>
                    <a:pt x="7974158" y="1161505"/>
                  </a:lnTo>
                  <a:lnTo>
                    <a:pt x="7962900" y="1162050"/>
                  </a:lnTo>
                  <a:close/>
                </a:path>
                <a:path w="8077200" h="1162050">
                  <a:moveTo>
                    <a:pt x="8008383" y="1152524"/>
                  </a:moveTo>
                  <a:lnTo>
                    <a:pt x="7969780" y="1152524"/>
                  </a:lnTo>
                  <a:lnTo>
                    <a:pt x="7976592" y="1151853"/>
                  </a:lnTo>
                  <a:lnTo>
                    <a:pt x="7990085" y="1149168"/>
                  </a:lnTo>
                  <a:lnTo>
                    <a:pt x="8026829" y="1131044"/>
                  </a:lnTo>
                  <a:lnTo>
                    <a:pt x="8053838" y="1100238"/>
                  </a:lnTo>
                  <a:lnTo>
                    <a:pt x="8067004" y="1061443"/>
                  </a:lnTo>
                  <a:lnTo>
                    <a:pt x="8067674" y="1054629"/>
                  </a:lnTo>
                  <a:lnTo>
                    <a:pt x="8067674" y="107420"/>
                  </a:lnTo>
                  <a:lnTo>
                    <a:pt x="8057064" y="67847"/>
                  </a:lnTo>
                  <a:lnTo>
                    <a:pt x="8032121" y="35348"/>
                  </a:lnTo>
                  <a:lnTo>
                    <a:pt x="7996637" y="14867"/>
                  </a:lnTo>
                  <a:lnTo>
                    <a:pt x="7969780" y="9525"/>
                  </a:lnTo>
                  <a:lnTo>
                    <a:pt x="8008387" y="9525"/>
                  </a:lnTo>
                  <a:lnTo>
                    <a:pt x="8043721" y="33477"/>
                  </a:lnTo>
                  <a:lnTo>
                    <a:pt x="8068498" y="70558"/>
                  </a:lnTo>
                  <a:lnTo>
                    <a:pt x="8077200" y="114300"/>
                  </a:lnTo>
                  <a:lnTo>
                    <a:pt x="8077200" y="1047750"/>
                  </a:lnTo>
                  <a:lnTo>
                    <a:pt x="8068498" y="1091488"/>
                  </a:lnTo>
                  <a:lnTo>
                    <a:pt x="8043721" y="1128570"/>
                  </a:lnTo>
                  <a:lnTo>
                    <a:pt x="8016833" y="1148536"/>
                  </a:lnTo>
                  <a:lnTo>
                    <a:pt x="8008383" y="1152524"/>
                  </a:lnTo>
                  <a:close/>
                </a:path>
              </a:pathLst>
            </a:custGeom>
            <a:solidFill>
              <a:srgbClr val="E9580C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740900" y="2109179"/>
            <a:ext cx="3527425" cy="4614545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240"/>
              </a:spcBef>
            </a:pPr>
            <a:r>
              <a:rPr sz="2550" b="1" spc="-185" dirty="0">
                <a:solidFill>
                  <a:srgbClr val="049569"/>
                </a:solidFill>
                <a:latin typeface="Arial"/>
                <a:cs typeface="Arial"/>
              </a:rPr>
              <a:t>Key</a:t>
            </a:r>
            <a:r>
              <a:rPr sz="2550" b="1" spc="-15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049569"/>
                </a:solidFill>
                <a:latin typeface="Arial"/>
                <a:cs typeface="Arial"/>
              </a:rPr>
              <a:t>Profile</a:t>
            </a:r>
            <a:endParaRPr sz="2550" dirty="0">
              <a:latin typeface="Arial"/>
              <a:cs typeface="Arial"/>
            </a:endParaRPr>
          </a:p>
          <a:p>
            <a:pPr marL="243840" indent="-193040">
              <a:lnSpc>
                <a:spcPct val="100000"/>
              </a:lnSpc>
              <a:spcBef>
                <a:spcPts val="1015"/>
              </a:spcBef>
              <a:buSzPct val="102500"/>
              <a:buChar char="•"/>
              <a:tabLst>
                <a:tab pos="24384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Generally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positive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mood</a:t>
            </a:r>
            <a:endParaRPr sz="2000" dirty="0">
              <a:latin typeface="Microsoft Sans Serif"/>
              <a:cs typeface="Microsoft Sans Serif"/>
            </a:endParaRPr>
          </a:p>
          <a:p>
            <a:pPr marL="2438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43840" algn="l"/>
              </a:tabLst>
            </a:pP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Regular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biological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functions</a:t>
            </a:r>
            <a:endParaRPr sz="2000" dirty="0">
              <a:latin typeface="Microsoft Sans Serif"/>
              <a:cs typeface="Microsoft Sans Serif"/>
            </a:endParaRPr>
          </a:p>
          <a:p>
            <a:pPr marL="2438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43840" algn="l"/>
              </a:tabLst>
            </a:pP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Adaptable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change</a:t>
            </a:r>
            <a:endParaRPr sz="2000" dirty="0">
              <a:latin typeface="Microsoft Sans Serif"/>
              <a:cs typeface="Microsoft Sans Serif"/>
            </a:endParaRPr>
          </a:p>
          <a:p>
            <a:pPr marL="2438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43840" algn="l"/>
              </a:tabLst>
            </a:pP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Mild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moderate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reactions</a:t>
            </a:r>
            <a:endParaRPr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915"/>
              </a:spcBef>
              <a:buClr>
                <a:srgbClr val="374050"/>
              </a:buClr>
              <a:buFont typeface="Microsoft Sans Serif"/>
              <a:buChar char="•"/>
            </a:pPr>
            <a:endParaRPr sz="18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50" dirty="0">
                <a:solidFill>
                  <a:srgbClr val="049569"/>
                </a:solidFill>
                <a:latin typeface="Arial"/>
                <a:cs typeface="Arial"/>
              </a:rPr>
              <a:t>Characteristics</a:t>
            </a:r>
            <a:endParaRPr sz="255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1015"/>
              </a:spcBef>
              <a:buSzPct val="102500"/>
              <a:buChar char="•"/>
              <a:tabLst>
                <a:tab pos="20574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Establish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routines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easily</a:t>
            </a:r>
            <a:endParaRPr sz="20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Adapt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well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new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experiences</a:t>
            </a:r>
            <a:endParaRPr sz="20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Generally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cheerful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disposition</a:t>
            </a:r>
            <a:endParaRPr sz="2000" dirty="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674225" y="7469663"/>
            <a:ext cx="4829810" cy="744563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2000"/>
              </a:lnSpc>
              <a:spcBef>
                <a:spcPts val="90"/>
              </a:spcBef>
            </a:pPr>
            <a:r>
              <a:rPr sz="1950" b="1" spc="-65" dirty="0">
                <a:solidFill>
                  <a:srgbClr val="E9580C"/>
                </a:solidFill>
                <a:latin typeface="Arial"/>
                <a:cs typeface="Arial"/>
              </a:rPr>
              <a:t>Important</a:t>
            </a:r>
            <a:r>
              <a:rPr sz="1950" b="1" spc="-9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1950" b="1" dirty="0">
                <a:solidFill>
                  <a:srgbClr val="E9580C"/>
                </a:solidFill>
                <a:latin typeface="Arial"/>
                <a:cs typeface="Arial"/>
              </a:rPr>
              <a:t>Note</a:t>
            </a:r>
            <a:r>
              <a:rPr sz="2050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050" spc="-12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0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Don</a:t>
            </a:r>
            <a:r>
              <a:rPr sz="2050" spc="-50" dirty="0">
                <a:solidFill>
                  <a:schemeClr val="tx1"/>
                </a:solidFill>
                <a:latin typeface="Gungsuh"/>
                <a:cs typeface="Gungsuh"/>
              </a:rPr>
              <a:t>'</a:t>
            </a:r>
            <a:r>
              <a:rPr sz="20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t</a:t>
            </a:r>
            <a:r>
              <a:rPr sz="20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0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assume</a:t>
            </a:r>
            <a:r>
              <a:rPr sz="20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chemeClr val="tx1"/>
                </a:solidFill>
                <a:latin typeface="Microsoft Sans Serif"/>
                <a:cs typeface="Microsoft Sans Serif"/>
              </a:rPr>
              <a:t>no</a:t>
            </a:r>
            <a:r>
              <a:rPr sz="20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difficulties </a:t>
            </a:r>
            <a:r>
              <a:rPr sz="1950" b="1" spc="-75" dirty="0">
                <a:solidFill>
                  <a:srgbClr val="049569"/>
                </a:solidFill>
                <a:latin typeface="Arial"/>
                <a:cs typeface="Arial"/>
              </a:rPr>
              <a:t>Support</a:t>
            </a:r>
            <a:r>
              <a:rPr sz="1950" b="1" spc="-9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1950" b="1" spc="-30" dirty="0">
                <a:solidFill>
                  <a:srgbClr val="049569"/>
                </a:solidFill>
                <a:latin typeface="Arial"/>
                <a:cs typeface="Arial"/>
              </a:rPr>
              <a:t>Strategy</a:t>
            </a:r>
            <a:r>
              <a:rPr sz="2050" spc="-3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050" spc="-114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0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Check</a:t>
            </a:r>
            <a:r>
              <a:rPr sz="20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chemeClr val="tx1"/>
                </a:solidFill>
                <a:latin typeface="Microsoft Sans Serif"/>
                <a:cs typeface="Microsoft Sans Serif"/>
              </a:rPr>
              <a:t>in</a:t>
            </a:r>
            <a:r>
              <a:rPr sz="20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proactively</a:t>
            </a:r>
            <a:endParaRPr sz="2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4" name="Picture 13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D04D3853-BFA7-B346-FA59-A52E2062F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6" name="Picture 15" descr="A blue child sitting on a black background&#10;&#10;AI-generated content may be incorrect.">
            <a:extLst>
              <a:ext uri="{FF2B5EF4-FFF2-40B4-BE49-F238E27FC236}">
                <a16:creationId xmlns:a16="http://schemas.microsoft.com/office/drawing/2014/main" id="{FBC99B98-C2E5-A328-22C4-79BFE65C1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409700"/>
            <a:ext cx="7772400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8209" rIns="0" bIns="0" rtlCol="0">
            <a:spAutoFit/>
          </a:bodyPr>
          <a:lstStyle/>
          <a:p>
            <a:pPr algn="ctr">
              <a:lnSpc>
                <a:spcPts val="6000"/>
              </a:lnSpc>
              <a:spcBef>
                <a:spcPts val="95"/>
              </a:spcBef>
            </a:pPr>
            <a:r>
              <a:rPr spc="-220" dirty="0">
                <a:solidFill>
                  <a:srgbClr val="E9580C"/>
                </a:solidFill>
              </a:rPr>
              <a:t>The</a:t>
            </a:r>
            <a:r>
              <a:rPr spc="-325" dirty="0">
                <a:solidFill>
                  <a:srgbClr val="E9580C"/>
                </a:solidFill>
              </a:rPr>
              <a:t> </a:t>
            </a:r>
            <a:r>
              <a:rPr spc="-240" dirty="0">
                <a:solidFill>
                  <a:srgbClr val="E9580C"/>
                </a:solidFill>
              </a:rPr>
              <a:t>Spirited</a:t>
            </a:r>
            <a:r>
              <a:rPr spc="-320" dirty="0">
                <a:solidFill>
                  <a:srgbClr val="E9580C"/>
                </a:solidFill>
              </a:rPr>
              <a:t> </a:t>
            </a:r>
            <a:r>
              <a:rPr spc="-280" dirty="0">
                <a:solidFill>
                  <a:srgbClr val="E9580C"/>
                </a:solidFill>
              </a:rPr>
              <a:t>Child</a:t>
            </a:r>
            <a:r>
              <a:rPr spc="-320" dirty="0">
                <a:solidFill>
                  <a:srgbClr val="E9580C"/>
                </a:solidFill>
              </a:rPr>
              <a:t> </a:t>
            </a:r>
            <a:r>
              <a:rPr sz="4950" spc="-10" dirty="0">
                <a:solidFill>
                  <a:srgbClr val="E9580C"/>
                </a:solidFill>
              </a:rPr>
              <a:t>(10%)</a:t>
            </a:r>
            <a:endParaRPr sz="4950"/>
          </a:p>
          <a:p>
            <a:pPr algn="ctr">
              <a:lnSpc>
                <a:spcPts val="3000"/>
              </a:lnSpc>
            </a:pPr>
            <a:r>
              <a:rPr sz="2500" b="0" dirty="0">
                <a:solidFill>
                  <a:srgbClr val="E9580C"/>
                </a:solidFill>
                <a:latin typeface="Microsoft Sans Serif"/>
                <a:cs typeface="Microsoft Sans Serif"/>
              </a:rPr>
              <a:t>Difficult</a:t>
            </a:r>
            <a:r>
              <a:rPr sz="2500" b="0" spc="-80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50" dirty="0">
                <a:solidFill>
                  <a:srgbClr val="E9580C"/>
                </a:solidFill>
                <a:latin typeface="Microsoft Sans Serif"/>
                <a:cs typeface="Microsoft Sans Serif"/>
              </a:rPr>
              <a:t>Child</a:t>
            </a:r>
            <a:r>
              <a:rPr sz="2500" b="0" spc="-75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600" b="0" spc="355" dirty="0">
                <a:solidFill>
                  <a:srgbClr val="E9580C"/>
                </a:solidFill>
                <a:latin typeface="Microsoft Sans Serif"/>
                <a:cs typeface="Microsoft Sans Serif"/>
              </a:rPr>
              <a:t>•</a:t>
            </a:r>
            <a:r>
              <a:rPr sz="2600" b="0" spc="-105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60" dirty="0">
                <a:solidFill>
                  <a:srgbClr val="E9580C"/>
                </a:solidFill>
                <a:latin typeface="Microsoft Sans Serif"/>
                <a:cs typeface="Microsoft Sans Serif"/>
              </a:rPr>
              <a:t>Feisty</a:t>
            </a:r>
            <a:r>
              <a:rPr sz="2500" b="0" spc="-75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E9580C"/>
                </a:solidFill>
                <a:latin typeface="Microsoft Sans Serif"/>
                <a:cs typeface="Microsoft Sans Serif"/>
              </a:rPr>
              <a:t>Child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448800" y="2171699"/>
            <a:ext cx="8077200" cy="1905000"/>
            <a:chOff x="9448800" y="2171699"/>
            <a:chExt cx="8077200" cy="1905000"/>
          </a:xfrm>
        </p:grpSpPr>
        <p:sp>
          <p:nvSpPr>
            <p:cNvPr id="4" name="object 4"/>
            <p:cNvSpPr/>
            <p:nvPr/>
          </p:nvSpPr>
          <p:spPr>
            <a:xfrm>
              <a:off x="9467849" y="2171700"/>
              <a:ext cx="8058150" cy="1905000"/>
            </a:xfrm>
            <a:custGeom>
              <a:avLst/>
              <a:gdLst/>
              <a:ahLst/>
              <a:cxnLst/>
              <a:rect l="l" t="t" r="r" b="b"/>
              <a:pathLst>
                <a:path w="8058150" h="1905000">
                  <a:moveTo>
                    <a:pt x="7951355" y="1904999"/>
                  </a:moveTo>
                  <a:lnTo>
                    <a:pt x="88995" y="1904999"/>
                  </a:lnTo>
                  <a:lnTo>
                    <a:pt x="82801" y="1904267"/>
                  </a:lnTo>
                  <a:lnTo>
                    <a:pt x="37131" y="1881567"/>
                  </a:lnTo>
                  <a:lnTo>
                    <a:pt x="12577" y="1847961"/>
                  </a:lnTo>
                  <a:lnTo>
                    <a:pt x="609" y="1805637"/>
                  </a:lnTo>
                  <a:lnTo>
                    <a:pt x="0" y="1798204"/>
                  </a:lnTo>
                  <a:lnTo>
                    <a:pt x="0" y="1790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2"/>
                  </a:lnTo>
                  <a:lnTo>
                    <a:pt x="8029976" y="38784"/>
                  </a:lnTo>
                  <a:lnTo>
                    <a:pt x="8052319" y="77492"/>
                  </a:lnTo>
                  <a:lnTo>
                    <a:pt x="8058149" y="106794"/>
                  </a:lnTo>
                  <a:lnTo>
                    <a:pt x="8058149" y="1798204"/>
                  </a:lnTo>
                  <a:lnTo>
                    <a:pt x="8046574" y="1841373"/>
                  </a:lnTo>
                  <a:lnTo>
                    <a:pt x="8019364" y="1876829"/>
                  </a:lnTo>
                  <a:lnTo>
                    <a:pt x="7980655" y="1899171"/>
                  </a:lnTo>
                  <a:lnTo>
                    <a:pt x="7958786" y="1904267"/>
                  </a:lnTo>
                  <a:lnTo>
                    <a:pt x="7951355" y="1904999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48800" y="2171699"/>
              <a:ext cx="114300" cy="1905000"/>
            </a:xfrm>
            <a:custGeom>
              <a:avLst/>
              <a:gdLst/>
              <a:ahLst/>
              <a:cxnLst/>
              <a:rect l="l" t="t" r="r" b="b"/>
              <a:pathLst>
                <a:path w="114300" h="1905000">
                  <a:moveTo>
                    <a:pt x="114299" y="1905000"/>
                  </a:moveTo>
                  <a:lnTo>
                    <a:pt x="70557" y="1896299"/>
                  </a:lnTo>
                  <a:lnTo>
                    <a:pt x="33477" y="1871522"/>
                  </a:lnTo>
                  <a:lnTo>
                    <a:pt x="8700" y="1834440"/>
                  </a:lnTo>
                  <a:lnTo>
                    <a:pt x="0" y="1790699"/>
                  </a:lnTo>
                  <a:lnTo>
                    <a:pt x="0" y="114299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1790699"/>
                  </a:lnTo>
                  <a:lnTo>
                    <a:pt x="43899" y="1834440"/>
                  </a:lnTo>
                  <a:lnTo>
                    <a:pt x="60418" y="1871522"/>
                  </a:lnTo>
                  <a:lnTo>
                    <a:pt x="92212" y="1900105"/>
                  </a:lnTo>
                  <a:lnTo>
                    <a:pt x="106792" y="1904456"/>
                  </a:lnTo>
                  <a:lnTo>
                    <a:pt x="114299" y="1905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9448800" y="4305300"/>
            <a:ext cx="8077200" cy="1905000"/>
          </a:xfrm>
          <a:custGeom>
            <a:avLst/>
            <a:gdLst/>
            <a:ahLst/>
            <a:cxnLst/>
            <a:rect l="l" t="t" r="r" b="b"/>
            <a:pathLst>
              <a:path w="8077200" h="1905000">
                <a:moveTo>
                  <a:pt x="7970405" y="1904999"/>
                </a:moveTo>
                <a:lnTo>
                  <a:pt x="106795" y="1904999"/>
                </a:lnTo>
                <a:lnTo>
                  <a:pt x="99362" y="1904267"/>
                </a:lnTo>
                <a:lnTo>
                  <a:pt x="57037" y="1889905"/>
                </a:lnTo>
                <a:lnTo>
                  <a:pt x="23431" y="1860440"/>
                </a:lnTo>
                <a:lnTo>
                  <a:pt x="3659" y="1820358"/>
                </a:lnTo>
                <a:lnTo>
                  <a:pt x="0" y="1798204"/>
                </a:lnTo>
                <a:lnTo>
                  <a:pt x="0" y="1790700"/>
                </a:lnTo>
                <a:lnTo>
                  <a:pt x="0" y="106795"/>
                </a:lnTo>
                <a:lnTo>
                  <a:pt x="11572" y="63624"/>
                </a:lnTo>
                <a:lnTo>
                  <a:pt x="38784" y="28170"/>
                </a:lnTo>
                <a:lnTo>
                  <a:pt x="77492" y="5828"/>
                </a:lnTo>
                <a:lnTo>
                  <a:pt x="106795" y="0"/>
                </a:lnTo>
                <a:lnTo>
                  <a:pt x="7970405" y="0"/>
                </a:lnTo>
                <a:lnTo>
                  <a:pt x="8013573" y="11572"/>
                </a:lnTo>
                <a:lnTo>
                  <a:pt x="8049026" y="38784"/>
                </a:lnTo>
                <a:lnTo>
                  <a:pt x="8071369" y="77492"/>
                </a:lnTo>
                <a:lnTo>
                  <a:pt x="8077199" y="106795"/>
                </a:lnTo>
                <a:lnTo>
                  <a:pt x="8077199" y="1798204"/>
                </a:lnTo>
                <a:lnTo>
                  <a:pt x="8065624" y="1841373"/>
                </a:lnTo>
                <a:lnTo>
                  <a:pt x="8038414" y="1876828"/>
                </a:lnTo>
                <a:lnTo>
                  <a:pt x="7999705" y="1899170"/>
                </a:lnTo>
                <a:lnTo>
                  <a:pt x="7977836" y="1904267"/>
                </a:lnTo>
                <a:lnTo>
                  <a:pt x="7970405" y="1904999"/>
                </a:lnTo>
                <a:close/>
              </a:path>
            </a:pathLst>
          </a:custGeom>
          <a:solidFill>
            <a:srgbClr val="F9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9448800" y="6438900"/>
            <a:ext cx="8077200" cy="1905000"/>
            <a:chOff x="9448800" y="6438900"/>
            <a:chExt cx="8077200" cy="1905000"/>
          </a:xfrm>
        </p:grpSpPr>
        <p:sp>
          <p:nvSpPr>
            <p:cNvPr id="8" name="object 8"/>
            <p:cNvSpPr/>
            <p:nvPr/>
          </p:nvSpPr>
          <p:spPr>
            <a:xfrm>
              <a:off x="9467849" y="6438900"/>
              <a:ext cx="8058150" cy="1905000"/>
            </a:xfrm>
            <a:custGeom>
              <a:avLst/>
              <a:gdLst/>
              <a:ahLst/>
              <a:cxnLst/>
              <a:rect l="l" t="t" r="r" b="b"/>
              <a:pathLst>
                <a:path w="8058150" h="1905000">
                  <a:moveTo>
                    <a:pt x="7951355" y="1904999"/>
                  </a:moveTo>
                  <a:lnTo>
                    <a:pt x="88995" y="1904999"/>
                  </a:lnTo>
                  <a:lnTo>
                    <a:pt x="82801" y="1904267"/>
                  </a:lnTo>
                  <a:lnTo>
                    <a:pt x="37131" y="1881567"/>
                  </a:lnTo>
                  <a:lnTo>
                    <a:pt x="12577" y="1847960"/>
                  </a:lnTo>
                  <a:lnTo>
                    <a:pt x="609" y="1805637"/>
                  </a:lnTo>
                  <a:lnTo>
                    <a:pt x="0" y="1798204"/>
                  </a:lnTo>
                  <a:lnTo>
                    <a:pt x="0" y="1790700"/>
                  </a:lnTo>
                  <a:lnTo>
                    <a:pt x="0" y="106795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2"/>
                  </a:lnTo>
                  <a:lnTo>
                    <a:pt x="8029976" y="38783"/>
                  </a:lnTo>
                  <a:lnTo>
                    <a:pt x="8052319" y="77492"/>
                  </a:lnTo>
                  <a:lnTo>
                    <a:pt x="8058149" y="106795"/>
                  </a:lnTo>
                  <a:lnTo>
                    <a:pt x="8058149" y="1798204"/>
                  </a:lnTo>
                  <a:lnTo>
                    <a:pt x="8046574" y="1841373"/>
                  </a:lnTo>
                  <a:lnTo>
                    <a:pt x="8019364" y="1876828"/>
                  </a:lnTo>
                  <a:lnTo>
                    <a:pt x="7980655" y="1899170"/>
                  </a:lnTo>
                  <a:lnTo>
                    <a:pt x="7958786" y="1904267"/>
                  </a:lnTo>
                  <a:lnTo>
                    <a:pt x="7951355" y="1904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448800" y="6438900"/>
              <a:ext cx="114300" cy="1905000"/>
            </a:xfrm>
            <a:custGeom>
              <a:avLst/>
              <a:gdLst/>
              <a:ahLst/>
              <a:cxnLst/>
              <a:rect l="l" t="t" r="r" b="b"/>
              <a:pathLst>
                <a:path w="114300" h="1905000">
                  <a:moveTo>
                    <a:pt x="114299" y="1905000"/>
                  </a:moveTo>
                  <a:lnTo>
                    <a:pt x="70557" y="1896299"/>
                  </a:lnTo>
                  <a:lnTo>
                    <a:pt x="33477" y="1871522"/>
                  </a:lnTo>
                  <a:lnTo>
                    <a:pt x="8700" y="1834440"/>
                  </a:lnTo>
                  <a:lnTo>
                    <a:pt x="0" y="1790699"/>
                  </a:lnTo>
                  <a:lnTo>
                    <a:pt x="0" y="114299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4"/>
                  </a:lnTo>
                  <a:lnTo>
                    <a:pt x="38461" y="103039"/>
                  </a:lnTo>
                  <a:lnTo>
                    <a:pt x="38099" y="114299"/>
                  </a:lnTo>
                  <a:lnTo>
                    <a:pt x="38099" y="1790699"/>
                  </a:lnTo>
                  <a:lnTo>
                    <a:pt x="43899" y="1834440"/>
                  </a:lnTo>
                  <a:lnTo>
                    <a:pt x="60418" y="1871522"/>
                  </a:lnTo>
                  <a:lnTo>
                    <a:pt x="92212" y="1900105"/>
                  </a:lnTo>
                  <a:lnTo>
                    <a:pt x="106792" y="1904455"/>
                  </a:lnTo>
                  <a:lnTo>
                    <a:pt x="114299" y="1905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664700" y="2225616"/>
            <a:ext cx="4086225" cy="5877560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00"/>
              </a:spcBef>
            </a:pPr>
            <a:r>
              <a:rPr sz="2550" b="1" spc="-185" dirty="0">
                <a:solidFill>
                  <a:srgbClr val="E9580C"/>
                </a:solidFill>
                <a:latin typeface="Arial"/>
                <a:cs typeface="Arial"/>
              </a:rPr>
              <a:t>Key</a:t>
            </a:r>
            <a:r>
              <a:rPr sz="2550" b="1" spc="-15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E9580C"/>
                </a:solidFill>
                <a:latin typeface="Arial"/>
                <a:cs typeface="Arial"/>
              </a:rPr>
              <a:t>Profile</a:t>
            </a:r>
            <a:endParaRPr sz="2550">
              <a:latin typeface="Arial"/>
              <a:cs typeface="Arial"/>
            </a:endParaRPr>
          </a:p>
          <a:p>
            <a:pPr marL="2444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reactions</a:t>
            </a:r>
            <a:endParaRPr sz="2000">
              <a:latin typeface="Microsoft Sans Serif"/>
              <a:cs typeface="Microsoft Sans Serif"/>
            </a:endParaRPr>
          </a:p>
          <a:p>
            <a:pPr marL="2444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Irregular</a:t>
            </a:r>
            <a:r>
              <a:rPr sz="20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biological</a:t>
            </a:r>
            <a:r>
              <a:rPr sz="20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patterns</a:t>
            </a:r>
            <a:endParaRPr sz="2000">
              <a:latin typeface="Microsoft Sans Serif"/>
              <a:cs typeface="Microsoft Sans Serif"/>
            </a:endParaRPr>
          </a:p>
          <a:p>
            <a:pPr marL="2444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Initial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withdrawal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new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150"/>
              </a:spcBef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50" dirty="0">
                <a:solidFill>
                  <a:srgbClr val="E9580C"/>
                </a:solidFill>
                <a:latin typeface="Arial"/>
                <a:cs typeface="Arial"/>
              </a:rPr>
              <a:t>Characteristics</a:t>
            </a:r>
            <a:endParaRPr sz="2550">
              <a:latin typeface="Arial"/>
              <a:cs typeface="Arial"/>
            </a:endParaRPr>
          </a:p>
          <a:p>
            <a:pPr marL="2063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Unpredictable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schedules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Cries</a:t>
            </a:r>
            <a:r>
              <a:rPr sz="20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frequently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1950" spc="-150" dirty="0">
                <a:solidFill>
                  <a:srgbClr val="374050"/>
                </a:solidFill>
                <a:latin typeface="Microsoft Sans Serif"/>
                <a:cs typeface="Microsoft Sans Serif"/>
              </a:rPr>
              <a:t>&amp;</a:t>
            </a:r>
            <a:r>
              <a:rPr sz="1950" spc="-1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intensely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Frustrated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by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disrupted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routines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150"/>
              </a:spcBef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50800">
              <a:lnSpc>
                <a:spcPct val="100000"/>
              </a:lnSpc>
            </a:pPr>
            <a:r>
              <a:rPr sz="2550" b="1" spc="-145" dirty="0">
                <a:solidFill>
                  <a:srgbClr val="049569"/>
                </a:solidFill>
                <a:latin typeface="Arial"/>
                <a:cs typeface="Arial"/>
              </a:rPr>
              <a:t>Support</a:t>
            </a:r>
            <a:r>
              <a:rPr sz="2550" b="1" spc="-12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049569"/>
                </a:solidFill>
                <a:latin typeface="Arial"/>
                <a:cs typeface="Arial"/>
              </a:rPr>
              <a:t>Strategies</a:t>
            </a:r>
            <a:endParaRPr sz="2550">
              <a:latin typeface="Arial"/>
              <a:cs typeface="Arial"/>
            </a:endParaRPr>
          </a:p>
          <a:p>
            <a:pPr marL="2444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Create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predictable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routines</a:t>
            </a:r>
            <a:endParaRPr sz="2000">
              <a:latin typeface="Microsoft Sans Serif"/>
              <a:cs typeface="Microsoft Sans Serif"/>
            </a:endParaRPr>
          </a:p>
          <a:p>
            <a:pPr marL="2444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Provide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constructive</a:t>
            </a:r>
            <a:r>
              <a:rPr sz="20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energy</a:t>
            </a:r>
            <a:r>
              <a:rPr sz="20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outlets</a:t>
            </a:r>
            <a:endParaRPr sz="2000">
              <a:latin typeface="Microsoft Sans Serif"/>
              <a:cs typeface="Microsoft Sans Serif"/>
            </a:endParaRPr>
          </a:p>
          <a:p>
            <a:pPr marL="244475" indent="-193675">
              <a:lnSpc>
                <a:spcPct val="100000"/>
              </a:lnSpc>
              <a:spcBef>
                <a:spcPts val="300"/>
              </a:spcBef>
              <a:buSzPct val="97500"/>
              <a:buChar char="•"/>
              <a:tabLst>
                <a:tab pos="244475" algn="l"/>
              </a:tabLst>
            </a:pP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Offer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safe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high</a:t>
            </a:r>
            <a:r>
              <a:rPr sz="1950" dirty="0">
                <a:solidFill>
                  <a:srgbClr val="374050"/>
                </a:solidFill>
                <a:latin typeface="Microsoft Sans Serif"/>
                <a:cs typeface="Microsoft Sans Serif"/>
              </a:rPr>
              <a:t>-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energy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play</a:t>
            </a:r>
            <a:endParaRPr sz="2000">
              <a:latin typeface="Microsoft Sans Serif"/>
              <a:cs typeface="Microsoft Sans Serif"/>
            </a:endParaRPr>
          </a:p>
        </p:txBody>
      </p:sp>
      <p:pic>
        <p:nvPicPr>
          <p:cNvPr id="13" name="Picture 12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072B9653-AF55-8763-4966-D1EAEC78E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5" name="Picture 14" descr="A logo of a child running&#10;&#10;AI-generated content may be incorrect.">
            <a:extLst>
              <a:ext uri="{FF2B5EF4-FFF2-40B4-BE49-F238E27FC236}">
                <a16:creationId xmlns:a16="http://schemas.microsoft.com/office/drawing/2014/main" id="{CE93675F-EFE2-E477-CB8E-C34D3F93E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1" y="2117913"/>
            <a:ext cx="6591299" cy="659129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8209" rIns="0" bIns="0" rtlCol="0">
            <a:spAutoFit/>
          </a:bodyPr>
          <a:lstStyle/>
          <a:p>
            <a:pPr algn="ctr">
              <a:lnSpc>
                <a:spcPts val="6000"/>
              </a:lnSpc>
              <a:spcBef>
                <a:spcPts val="95"/>
              </a:spcBef>
            </a:pPr>
            <a:r>
              <a:rPr spc="-220" dirty="0">
                <a:solidFill>
                  <a:srgbClr val="1D3A8A"/>
                </a:solidFill>
              </a:rPr>
              <a:t>The</a:t>
            </a:r>
            <a:r>
              <a:rPr spc="-340" dirty="0">
                <a:solidFill>
                  <a:srgbClr val="1D3A8A"/>
                </a:solidFill>
              </a:rPr>
              <a:t> </a:t>
            </a:r>
            <a:r>
              <a:rPr spc="-285" dirty="0">
                <a:solidFill>
                  <a:srgbClr val="1D3A8A"/>
                </a:solidFill>
              </a:rPr>
              <a:t>Cautious</a:t>
            </a:r>
            <a:r>
              <a:rPr spc="-335" dirty="0">
                <a:solidFill>
                  <a:srgbClr val="1D3A8A"/>
                </a:solidFill>
              </a:rPr>
              <a:t> </a:t>
            </a:r>
            <a:r>
              <a:rPr spc="-280" dirty="0">
                <a:solidFill>
                  <a:srgbClr val="1D3A8A"/>
                </a:solidFill>
              </a:rPr>
              <a:t>Child</a:t>
            </a:r>
            <a:r>
              <a:rPr spc="-335" dirty="0">
                <a:solidFill>
                  <a:srgbClr val="1D3A8A"/>
                </a:solidFill>
              </a:rPr>
              <a:t> </a:t>
            </a:r>
            <a:r>
              <a:rPr sz="4950" spc="-20" dirty="0">
                <a:solidFill>
                  <a:srgbClr val="1D3A8A"/>
                </a:solidFill>
              </a:rPr>
              <a:t>(15%)</a:t>
            </a:r>
            <a:endParaRPr sz="4950"/>
          </a:p>
          <a:p>
            <a:pPr algn="ctr">
              <a:lnSpc>
                <a:spcPts val="3000"/>
              </a:lnSpc>
            </a:pPr>
            <a:r>
              <a:rPr sz="2500" b="0" spc="-105" dirty="0">
                <a:solidFill>
                  <a:srgbClr val="1D3A8A"/>
                </a:solidFill>
                <a:latin typeface="Microsoft Sans Serif"/>
                <a:cs typeface="Microsoft Sans Serif"/>
              </a:rPr>
              <a:t>Slow</a:t>
            </a:r>
            <a:r>
              <a:rPr sz="2600" b="0" spc="-105" dirty="0">
                <a:solidFill>
                  <a:srgbClr val="1D3A8A"/>
                </a:solidFill>
                <a:latin typeface="Verdana"/>
                <a:cs typeface="Verdana"/>
              </a:rPr>
              <a:t>-</a:t>
            </a:r>
            <a:r>
              <a:rPr sz="2500" b="0" spc="-105" dirty="0">
                <a:solidFill>
                  <a:srgbClr val="1D3A8A"/>
                </a:solidFill>
                <a:latin typeface="Microsoft Sans Serif"/>
                <a:cs typeface="Microsoft Sans Serif"/>
              </a:rPr>
              <a:t>to</a:t>
            </a:r>
            <a:r>
              <a:rPr sz="2600" b="0" spc="-105" dirty="0">
                <a:solidFill>
                  <a:srgbClr val="1D3A8A"/>
                </a:solidFill>
                <a:latin typeface="Verdana"/>
                <a:cs typeface="Verdana"/>
              </a:rPr>
              <a:t>-</a:t>
            </a:r>
            <a:r>
              <a:rPr sz="2500" b="0" spc="-140" dirty="0">
                <a:solidFill>
                  <a:srgbClr val="1D3A8A"/>
                </a:solidFill>
                <a:latin typeface="Microsoft Sans Serif"/>
                <a:cs typeface="Microsoft Sans Serif"/>
              </a:rPr>
              <a:t>Warm</a:t>
            </a:r>
            <a:r>
              <a:rPr sz="2600" b="0" spc="-140" dirty="0">
                <a:solidFill>
                  <a:srgbClr val="1D3A8A"/>
                </a:solidFill>
                <a:latin typeface="Verdana"/>
                <a:cs typeface="Verdana"/>
              </a:rPr>
              <a:t>-</a:t>
            </a:r>
            <a:r>
              <a:rPr sz="2500" b="0" spc="-30" dirty="0">
                <a:solidFill>
                  <a:srgbClr val="1D3A8A"/>
                </a:solidFill>
                <a:latin typeface="Microsoft Sans Serif"/>
                <a:cs typeface="Microsoft Sans Serif"/>
              </a:rPr>
              <a:t>Up</a:t>
            </a:r>
            <a:r>
              <a:rPr sz="2500" b="0" spc="-45" dirty="0">
                <a:solidFill>
                  <a:srgbClr val="1D3A8A"/>
                </a:solidFill>
                <a:latin typeface="Microsoft Sans Serif"/>
                <a:cs typeface="Microsoft Sans Serif"/>
              </a:rPr>
              <a:t> </a:t>
            </a:r>
            <a:r>
              <a:rPr sz="2600" b="0" spc="-165" dirty="0">
                <a:solidFill>
                  <a:srgbClr val="1D3A8A"/>
                </a:solidFill>
                <a:latin typeface="Verdana"/>
                <a:cs typeface="Verdana"/>
              </a:rPr>
              <a:t>•</a:t>
            </a:r>
            <a:r>
              <a:rPr sz="2600" b="0" spc="-285" dirty="0">
                <a:solidFill>
                  <a:srgbClr val="1D3A8A"/>
                </a:solidFill>
                <a:latin typeface="Verdana"/>
                <a:cs typeface="Verdana"/>
              </a:rPr>
              <a:t> </a:t>
            </a:r>
            <a:r>
              <a:rPr sz="2500" b="0" spc="-100" dirty="0">
                <a:solidFill>
                  <a:srgbClr val="1D3A8A"/>
                </a:solidFill>
                <a:latin typeface="Microsoft Sans Serif"/>
                <a:cs typeface="Microsoft Sans Serif"/>
              </a:rPr>
              <a:t>Shy</a:t>
            </a:r>
            <a:r>
              <a:rPr sz="2500" b="0" spc="-35" dirty="0">
                <a:solidFill>
                  <a:srgbClr val="1D3A8A"/>
                </a:solidFill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solidFill>
                  <a:srgbClr val="1D3A8A"/>
                </a:solidFill>
                <a:latin typeface="Microsoft Sans Serif"/>
                <a:cs typeface="Microsoft Sans Serif"/>
              </a:rPr>
              <a:t>Child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448800" y="2247899"/>
            <a:ext cx="8077200" cy="1905000"/>
            <a:chOff x="9448800" y="2247899"/>
            <a:chExt cx="8077200" cy="1905000"/>
          </a:xfrm>
        </p:grpSpPr>
        <p:sp>
          <p:nvSpPr>
            <p:cNvPr id="4" name="object 4"/>
            <p:cNvSpPr/>
            <p:nvPr/>
          </p:nvSpPr>
          <p:spPr>
            <a:xfrm>
              <a:off x="9467849" y="2247900"/>
              <a:ext cx="8058150" cy="1905000"/>
            </a:xfrm>
            <a:custGeom>
              <a:avLst/>
              <a:gdLst/>
              <a:ahLst/>
              <a:cxnLst/>
              <a:rect l="l" t="t" r="r" b="b"/>
              <a:pathLst>
                <a:path w="8058150" h="1905000">
                  <a:moveTo>
                    <a:pt x="7951355" y="1905000"/>
                  </a:moveTo>
                  <a:lnTo>
                    <a:pt x="88995" y="1905000"/>
                  </a:lnTo>
                  <a:lnTo>
                    <a:pt x="82801" y="1904268"/>
                  </a:lnTo>
                  <a:lnTo>
                    <a:pt x="37131" y="1881566"/>
                  </a:lnTo>
                  <a:lnTo>
                    <a:pt x="12577" y="1847961"/>
                  </a:lnTo>
                  <a:lnTo>
                    <a:pt x="609" y="1805637"/>
                  </a:lnTo>
                  <a:lnTo>
                    <a:pt x="0" y="1798205"/>
                  </a:lnTo>
                  <a:lnTo>
                    <a:pt x="0" y="1790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2"/>
                  </a:lnTo>
                  <a:lnTo>
                    <a:pt x="8029976" y="38784"/>
                  </a:lnTo>
                  <a:lnTo>
                    <a:pt x="8052319" y="77492"/>
                  </a:lnTo>
                  <a:lnTo>
                    <a:pt x="8058149" y="106794"/>
                  </a:lnTo>
                  <a:lnTo>
                    <a:pt x="8058149" y="1798205"/>
                  </a:lnTo>
                  <a:lnTo>
                    <a:pt x="8046574" y="1841373"/>
                  </a:lnTo>
                  <a:lnTo>
                    <a:pt x="8019364" y="1876828"/>
                  </a:lnTo>
                  <a:lnTo>
                    <a:pt x="7980655" y="1899171"/>
                  </a:lnTo>
                  <a:lnTo>
                    <a:pt x="7958786" y="1904267"/>
                  </a:lnTo>
                  <a:lnTo>
                    <a:pt x="7951355" y="1905000"/>
                  </a:lnTo>
                  <a:close/>
                </a:path>
              </a:pathLst>
            </a:custGeom>
            <a:solidFill>
              <a:srgbClr val="1D3A8A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48800" y="2247899"/>
              <a:ext cx="114300" cy="1905000"/>
            </a:xfrm>
            <a:custGeom>
              <a:avLst/>
              <a:gdLst/>
              <a:ahLst/>
              <a:cxnLst/>
              <a:rect l="l" t="t" r="r" b="b"/>
              <a:pathLst>
                <a:path w="114300" h="1905000">
                  <a:moveTo>
                    <a:pt x="114299" y="1905000"/>
                  </a:moveTo>
                  <a:lnTo>
                    <a:pt x="70557" y="1896299"/>
                  </a:lnTo>
                  <a:lnTo>
                    <a:pt x="33477" y="1871522"/>
                  </a:lnTo>
                  <a:lnTo>
                    <a:pt x="8700" y="1834440"/>
                  </a:lnTo>
                  <a:lnTo>
                    <a:pt x="0" y="1790699"/>
                  </a:lnTo>
                  <a:lnTo>
                    <a:pt x="0" y="114299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1790699"/>
                  </a:lnTo>
                  <a:lnTo>
                    <a:pt x="43899" y="1834440"/>
                  </a:lnTo>
                  <a:lnTo>
                    <a:pt x="60418" y="1871522"/>
                  </a:lnTo>
                  <a:lnTo>
                    <a:pt x="92212" y="1900105"/>
                  </a:lnTo>
                  <a:lnTo>
                    <a:pt x="106792" y="1904456"/>
                  </a:lnTo>
                  <a:lnTo>
                    <a:pt x="114299" y="1905000"/>
                  </a:lnTo>
                  <a:close/>
                </a:path>
              </a:pathLst>
            </a:custGeom>
            <a:solidFill>
              <a:srgbClr val="1D3A8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9448800" y="4305300"/>
            <a:ext cx="8077200" cy="1905000"/>
          </a:xfrm>
          <a:custGeom>
            <a:avLst/>
            <a:gdLst/>
            <a:ahLst/>
            <a:cxnLst/>
            <a:rect l="l" t="t" r="r" b="b"/>
            <a:pathLst>
              <a:path w="8077200" h="1905000">
                <a:moveTo>
                  <a:pt x="7970405" y="1904999"/>
                </a:moveTo>
                <a:lnTo>
                  <a:pt x="106795" y="1904999"/>
                </a:lnTo>
                <a:lnTo>
                  <a:pt x="99362" y="1904267"/>
                </a:lnTo>
                <a:lnTo>
                  <a:pt x="57037" y="1889905"/>
                </a:lnTo>
                <a:lnTo>
                  <a:pt x="23431" y="1860440"/>
                </a:lnTo>
                <a:lnTo>
                  <a:pt x="3659" y="1820358"/>
                </a:lnTo>
                <a:lnTo>
                  <a:pt x="0" y="1798204"/>
                </a:lnTo>
                <a:lnTo>
                  <a:pt x="0" y="1790700"/>
                </a:lnTo>
                <a:lnTo>
                  <a:pt x="0" y="106795"/>
                </a:lnTo>
                <a:lnTo>
                  <a:pt x="11572" y="63624"/>
                </a:lnTo>
                <a:lnTo>
                  <a:pt x="38784" y="28170"/>
                </a:lnTo>
                <a:lnTo>
                  <a:pt x="77492" y="5828"/>
                </a:lnTo>
                <a:lnTo>
                  <a:pt x="106795" y="0"/>
                </a:lnTo>
                <a:lnTo>
                  <a:pt x="7970405" y="0"/>
                </a:lnTo>
                <a:lnTo>
                  <a:pt x="8013573" y="11572"/>
                </a:lnTo>
                <a:lnTo>
                  <a:pt x="8049026" y="38784"/>
                </a:lnTo>
                <a:lnTo>
                  <a:pt x="8071369" y="77492"/>
                </a:lnTo>
                <a:lnTo>
                  <a:pt x="8077199" y="106795"/>
                </a:lnTo>
                <a:lnTo>
                  <a:pt x="8077199" y="1798204"/>
                </a:lnTo>
                <a:lnTo>
                  <a:pt x="8065624" y="1841373"/>
                </a:lnTo>
                <a:lnTo>
                  <a:pt x="8038414" y="1876828"/>
                </a:lnTo>
                <a:lnTo>
                  <a:pt x="7999705" y="1899170"/>
                </a:lnTo>
                <a:lnTo>
                  <a:pt x="7977836" y="1904267"/>
                </a:lnTo>
                <a:lnTo>
                  <a:pt x="7970405" y="1904999"/>
                </a:lnTo>
                <a:close/>
              </a:path>
            </a:pathLst>
          </a:custGeom>
          <a:solidFill>
            <a:srgbClr val="F9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9448800" y="6362700"/>
            <a:ext cx="8077200" cy="1905000"/>
            <a:chOff x="9448800" y="6362700"/>
            <a:chExt cx="8077200" cy="1905000"/>
          </a:xfrm>
        </p:grpSpPr>
        <p:sp>
          <p:nvSpPr>
            <p:cNvPr id="8" name="object 8"/>
            <p:cNvSpPr/>
            <p:nvPr/>
          </p:nvSpPr>
          <p:spPr>
            <a:xfrm>
              <a:off x="9467849" y="6362700"/>
              <a:ext cx="8058150" cy="1905000"/>
            </a:xfrm>
            <a:custGeom>
              <a:avLst/>
              <a:gdLst/>
              <a:ahLst/>
              <a:cxnLst/>
              <a:rect l="l" t="t" r="r" b="b"/>
              <a:pathLst>
                <a:path w="8058150" h="1905000">
                  <a:moveTo>
                    <a:pt x="7951355" y="1904999"/>
                  </a:moveTo>
                  <a:lnTo>
                    <a:pt x="88995" y="1904999"/>
                  </a:lnTo>
                  <a:lnTo>
                    <a:pt x="82801" y="1904267"/>
                  </a:lnTo>
                  <a:lnTo>
                    <a:pt x="37131" y="1881566"/>
                  </a:lnTo>
                  <a:lnTo>
                    <a:pt x="12577" y="1847960"/>
                  </a:lnTo>
                  <a:lnTo>
                    <a:pt x="609" y="1805638"/>
                  </a:lnTo>
                  <a:lnTo>
                    <a:pt x="0" y="1798204"/>
                  </a:lnTo>
                  <a:lnTo>
                    <a:pt x="0" y="1790700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69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1"/>
                  </a:lnTo>
                  <a:lnTo>
                    <a:pt x="8029976" y="38783"/>
                  </a:lnTo>
                  <a:lnTo>
                    <a:pt x="8052319" y="77491"/>
                  </a:lnTo>
                  <a:lnTo>
                    <a:pt x="8058149" y="106794"/>
                  </a:lnTo>
                  <a:lnTo>
                    <a:pt x="8058149" y="1798204"/>
                  </a:lnTo>
                  <a:lnTo>
                    <a:pt x="8046574" y="1841373"/>
                  </a:lnTo>
                  <a:lnTo>
                    <a:pt x="8019364" y="1876827"/>
                  </a:lnTo>
                  <a:lnTo>
                    <a:pt x="7980655" y="1899170"/>
                  </a:lnTo>
                  <a:lnTo>
                    <a:pt x="7958786" y="1904267"/>
                  </a:lnTo>
                  <a:lnTo>
                    <a:pt x="7951355" y="1904999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448800" y="6362700"/>
              <a:ext cx="114300" cy="1905000"/>
            </a:xfrm>
            <a:custGeom>
              <a:avLst/>
              <a:gdLst/>
              <a:ahLst/>
              <a:cxnLst/>
              <a:rect l="l" t="t" r="r" b="b"/>
              <a:pathLst>
                <a:path w="114300" h="1905000">
                  <a:moveTo>
                    <a:pt x="114299" y="1905000"/>
                  </a:moveTo>
                  <a:lnTo>
                    <a:pt x="70557" y="1896298"/>
                  </a:lnTo>
                  <a:lnTo>
                    <a:pt x="33477" y="1871521"/>
                  </a:lnTo>
                  <a:lnTo>
                    <a:pt x="8700" y="1834440"/>
                  </a:lnTo>
                  <a:lnTo>
                    <a:pt x="0" y="1790699"/>
                  </a:lnTo>
                  <a:lnTo>
                    <a:pt x="0" y="114299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1" y="103039"/>
                  </a:lnTo>
                  <a:lnTo>
                    <a:pt x="38099" y="114299"/>
                  </a:lnTo>
                  <a:lnTo>
                    <a:pt x="38099" y="1790699"/>
                  </a:lnTo>
                  <a:lnTo>
                    <a:pt x="43899" y="1834440"/>
                  </a:lnTo>
                  <a:lnTo>
                    <a:pt x="60418" y="1871521"/>
                  </a:lnTo>
                  <a:lnTo>
                    <a:pt x="92212" y="1900105"/>
                  </a:lnTo>
                  <a:lnTo>
                    <a:pt x="106792" y="1904455"/>
                  </a:lnTo>
                  <a:lnTo>
                    <a:pt x="114299" y="190500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664700" y="2317759"/>
            <a:ext cx="3712210" cy="5711190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875"/>
              </a:spcBef>
            </a:pPr>
            <a:r>
              <a:rPr sz="2550" b="1" spc="-185" dirty="0">
                <a:solidFill>
                  <a:srgbClr val="1D3A8A"/>
                </a:solidFill>
                <a:latin typeface="Arial"/>
                <a:cs typeface="Arial"/>
              </a:rPr>
              <a:t>Key</a:t>
            </a:r>
            <a:r>
              <a:rPr sz="2550" b="1" spc="-15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1D3A8A"/>
                </a:solidFill>
                <a:latin typeface="Arial"/>
                <a:cs typeface="Arial"/>
              </a:rPr>
              <a:t>Profile</a:t>
            </a:r>
            <a:endParaRPr sz="2550">
              <a:latin typeface="Arial"/>
              <a:cs typeface="Arial"/>
            </a:endParaRPr>
          </a:p>
          <a:p>
            <a:pPr marL="242570" indent="-191770">
              <a:lnSpc>
                <a:spcPct val="100000"/>
              </a:lnSpc>
              <a:spcBef>
                <a:spcPts val="715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Initial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withdrawal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novelty</a:t>
            </a:r>
            <a:endParaRPr sz="2000">
              <a:latin typeface="Microsoft Sans Serif"/>
              <a:cs typeface="Microsoft Sans Serif"/>
            </a:endParaRPr>
          </a:p>
          <a:p>
            <a:pPr marL="242570" indent="-191770">
              <a:lnSpc>
                <a:spcPct val="100000"/>
              </a:lnSpc>
              <a:spcBef>
                <a:spcPts val="250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Low</a:t>
            </a:r>
            <a:r>
              <a:rPr sz="2050" spc="-70" dirty="0">
                <a:solidFill>
                  <a:srgbClr val="374050"/>
                </a:solidFill>
                <a:latin typeface="Verdana"/>
                <a:cs typeface="Verdana"/>
              </a:rPr>
              <a:t>-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intensity</a:t>
            </a:r>
            <a:r>
              <a:rPr sz="2000" spc="-1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reactions</a:t>
            </a:r>
            <a:endParaRPr sz="2000">
              <a:latin typeface="Microsoft Sans Serif"/>
              <a:cs typeface="Microsoft Sans Serif"/>
            </a:endParaRPr>
          </a:p>
          <a:p>
            <a:pPr marL="242570" indent="-191770">
              <a:lnSpc>
                <a:spcPct val="100000"/>
              </a:lnSpc>
              <a:spcBef>
                <a:spcPts val="290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Needs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time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adjust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Verdana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50"/>
              </a:spcBef>
              <a:buClr>
                <a:srgbClr val="374050"/>
              </a:buClr>
              <a:buFont typeface="Verdana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50" dirty="0">
                <a:solidFill>
                  <a:srgbClr val="1D3A8A"/>
                </a:solidFill>
                <a:latin typeface="Arial"/>
                <a:cs typeface="Arial"/>
              </a:rPr>
              <a:t>Characteristics</a:t>
            </a:r>
            <a:endParaRPr sz="2550">
              <a:latin typeface="Arial"/>
              <a:cs typeface="Arial"/>
            </a:endParaRPr>
          </a:p>
          <a:p>
            <a:pPr marL="204470" indent="-191770">
              <a:lnSpc>
                <a:spcPct val="100000"/>
              </a:lnSpc>
              <a:spcBef>
                <a:spcPts val="715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Quiet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relatively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inactive</a:t>
            </a:r>
            <a:endParaRPr sz="200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3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Appears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shy</a:t>
            </a:r>
            <a:r>
              <a:rPr sz="20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in</a:t>
            </a:r>
            <a:r>
              <a:rPr sz="20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new</a:t>
            </a:r>
            <a:r>
              <a:rPr sz="20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situations</a:t>
            </a:r>
            <a:endParaRPr sz="200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3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Needs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gentle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exposure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adjust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Verdana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50"/>
              </a:spcBef>
              <a:buClr>
                <a:srgbClr val="374050"/>
              </a:buClr>
              <a:buFont typeface="Verdana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50800">
              <a:lnSpc>
                <a:spcPct val="100000"/>
              </a:lnSpc>
            </a:pPr>
            <a:r>
              <a:rPr sz="2550" b="1" spc="-145" dirty="0">
                <a:solidFill>
                  <a:srgbClr val="D97705"/>
                </a:solidFill>
                <a:latin typeface="Arial"/>
                <a:cs typeface="Arial"/>
              </a:rPr>
              <a:t>Support</a:t>
            </a:r>
            <a:r>
              <a:rPr sz="2550" b="1" spc="-120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D97705"/>
                </a:solidFill>
                <a:latin typeface="Arial"/>
                <a:cs typeface="Arial"/>
              </a:rPr>
              <a:t>Strategies</a:t>
            </a:r>
            <a:endParaRPr sz="2550">
              <a:latin typeface="Arial"/>
              <a:cs typeface="Arial"/>
            </a:endParaRPr>
          </a:p>
          <a:p>
            <a:pPr marL="242570" indent="-191770">
              <a:lnSpc>
                <a:spcPct val="100000"/>
              </a:lnSpc>
              <a:spcBef>
                <a:spcPts val="715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Use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patience</a:t>
            </a: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preparation</a:t>
            </a:r>
            <a:endParaRPr sz="2000">
              <a:latin typeface="Microsoft Sans Serif"/>
              <a:cs typeface="Microsoft Sans Serif"/>
            </a:endParaRPr>
          </a:p>
          <a:p>
            <a:pPr marL="242570" indent="-191770">
              <a:lnSpc>
                <a:spcPct val="100000"/>
              </a:lnSpc>
              <a:spcBef>
                <a:spcPts val="300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Provide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advance</a:t>
            </a:r>
            <a:r>
              <a:rPr sz="20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warnings</a:t>
            </a:r>
            <a:endParaRPr sz="2000">
              <a:latin typeface="Microsoft Sans Serif"/>
              <a:cs typeface="Microsoft Sans Serif"/>
            </a:endParaRPr>
          </a:p>
          <a:p>
            <a:pPr marL="242570" indent="-191770">
              <a:lnSpc>
                <a:spcPct val="100000"/>
              </a:lnSpc>
              <a:spcBef>
                <a:spcPts val="300"/>
              </a:spcBef>
              <a:buSzPct val="102500"/>
              <a:buFont typeface="Verdana"/>
              <a:buChar char="•"/>
              <a:tabLst>
                <a:tab pos="242570" algn="l"/>
              </a:tabLst>
            </a:pP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Allow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safe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observation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distance</a:t>
            </a:r>
            <a:endParaRPr sz="2000">
              <a:latin typeface="Microsoft Sans Serif"/>
              <a:cs typeface="Microsoft Sans Serif"/>
            </a:endParaRPr>
          </a:p>
        </p:txBody>
      </p:sp>
      <p:pic>
        <p:nvPicPr>
          <p:cNvPr id="13" name="Picture 12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632F5F55-E97D-D4D5-A125-A5EBF9AD7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5" name="Picture 14" descr="A purple cartoon baby sitting on a moon&#10;&#10;AI-generated content may be incorrect.">
            <a:extLst>
              <a:ext uri="{FF2B5EF4-FFF2-40B4-BE49-F238E27FC236}">
                <a16:creationId xmlns:a16="http://schemas.microsoft.com/office/drawing/2014/main" id="{4170C349-6186-320C-EF08-338078CF1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1" y="1866900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8209" rIns="0" bIns="0" rtlCol="0">
            <a:spAutoFit/>
          </a:bodyPr>
          <a:lstStyle/>
          <a:p>
            <a:pPr algn="ctr">
              <a:lnSpc>
                <a:spcPts val="6050"/>
              </a:lnSpc>
              <a:spcBef>
                <a:spcPts val="95"/>
              </a:spcBef>
            </a:pPr>
            <a:r>
              <a:rPr spc="-220" dirty="0"/>
              <a:t>The</a:t>
            </a:r>
            <a:r>
              <a:rPr spc="-330" dirty="0"/>
              <a:t> </a:t>
            </a:r>
            <a:r>
              <a:rPr spc="-220" dirty="0"/>
              <a:t>Mixed</a:t>
            </a:r>
            <a:r>
              <a:rPr spc="-330" dirty="0"/>
              <a:t> </a:t>
            </a:r>
            <a:r>
              <a:rPr spc="-375" dirty="0"/>
              <a:t>Group</a:t>
            </a:r>
            <a:r>
              <a:rPr spc="-330" dirty="0"/>
              <a:t> </a:t>
            </a:r>
            <a:r>
              <a:rPr sz="4950" spc="60" dirty="0"/>
              <a:t>(35%)</a:t>
            </a:r>
            <a:endParaRPr sz="4950"/>
          </a:p>
          <a:p>
            <a:pPr algn="ctr">
              <a:lnSpc>
                <a:spcPts val="2925"/>
              </a:lnSpc>
            </a:pPr>
            <a:r>
              <a:rPr sz="2500" b="0" spc="-40" dirty="0">
                <a:latin typeface="Microsoft Sans Serif"/>
                <a:cs typeface="Microsoft Sans Serif"/>
              </a:rPr>
              <a:t>Individual</a:t>
            </a:r>
            <a:r>
              <a:rPr sz="2500" b="0" spc="-105" dirty="0">
                <a:latin typeface="Microsoft Sans Serif"/>
                <a:cs typeface="Microsoft Sans Serif"/>
              </a:rPr>
              <a:t> </a:t>
            </a:r>
            <a:r>
              <a:rPr sz="2500" b="0" spc="-10" dirty="0">
                <a:latin typeface="Microsoft Sans Serif"/>
                <a:cs typeface="Microsoft Sans Serif"/>
              </a:rPr>
              <a:t>Complexity</a:t>
            </a:r>
            <a:endParaRPr sz="2500">
              <a:latin typeface="Microsoft Sans Serif"/>
              <a:cs typeface="Microsoft Sans Serif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448800" y="2047874"/>
            <a:ext cx="8077200" cy="1447800"/>
            <a:chOff x="9448800" y="2047874"/>
            <a:chExt cx="8077200" cy="1447800"/>
          </a:xfrm>
        </p:grpSpPr>
        <p:sp>
          <p:nvSpPr>
            <p:cNvPr id="4" name="object 4"/>
            <p:cNvSpPr/>
            <p:nvPr/>
          </p:nvSpPr>
          <p:spPr>
            <a:xfrm>
              <a:off x="9467849" y="2047875"/>
              <a:ext cx="8058150" cy="1447800"/>
            </a:xfrm>
            <a:custGeom>
              <a:avLst/>
              <a:gdLst/>
              <a:ahLst/>
              <a:cxnLst/>
              <a:rect l="l" t="t" r="r" b="b"/>
              <a:pathLst>
                <a:path w="8058150" h="1447800">
                  <a:moveTo>
                    <a:pt x="7951355" y="1447799"/>
                  </a:moveTo>
                  <a:lnTo>
                    <a:pt x="88995" y="1447799"/>
                  </a:lnTo>
                  <a:lnTo>
                    <a:pt x="82801" y="1447067"/>
                  </a:lnTo>
                  <a:lnTo>
                    <a:pt x="37131" y="1424366"/>
                  </a:lnTo>
                  <a:lnTo>
                    <a:pt x="12577" y="1390761"/>
                  </a:lnTo>
                  <a:lnTo>
                    <a:pt x="609" y="1348437"/>
                  </a:lnTo>
                  <a:lnTo>
                    <a:pt x="0" y="1341005"/>
                  </a:lnTo>
                  <a:lnTo>
                    <a:pt x="0" y="13335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2"/>
                  </a:lnTo>
                  <a:lnTo>
                    <a:pt x="8029976" y="38784"/>
                  </a:lnTo>
                  <a:lnTo>
                    <a:pt x="8052319" y="77492"/>
                  </a:lnTo>
                  <a:lnTo>
                    <a:pt x="8058149" y="106794"/>
                  </a:lnTo>
                  <a:lnTo>
                    <a:pt x="8058149" y="1341005"/>
                  </a:lnTo>
                  <a:lnTo>
                    <a:pt x="8046574" y="1384173"/>
                  </a:lnTo>
                  <a:lnTo>
                    <a:pt x="8019364" y="1419628"/>
                  </a:lnTo>
                  <a:lnTo>
                    <a:pt x="7980655" y="1441971"/>
                  </a:lnTo>
                  <a:lnTo>
                    <a:pt x="7958786" y="1447067"/>
                  </a:lnTo>
                  <a:lnTo>
                    <a:pt x="7951355" y="1447799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48800" y="2047874"/>
              <a:ext cx="114300" cy="1447800"/>
            </a:xfrm>
            <a:custGeom>
              <a:avLst/>
              <a:gdLst/>
              <a:ahLst/>
              <a:cxnLst/>
              <a:rect l="l" t="t" r="r" b="b"/>
              <a:pathLst>
                <a:path w="114300" h="1447800">
                  <a:moveTo>
                    <a:pt x="114299" y="1447800"/>
                  </a:moveTo>
                  <a:lnTo>
                    <a:pt x="70557" y="1439099"/>
                  </a:lnTo>
                  <a:lnTo>
                    <a:pt x="33477" y="1414322"/>
                  </a:lnTo>
                  <a:lnTo>
                    <a:pt x="8700" y="1377240"/>
                  </a:lnTo>
                  <a:lnTo>
                    <a:pt x="0" y="1333499"/>
                  </a:lnTo>
                  <a:lnTo>
                    <a:pt x="0" y="114299"/>
                  </a:lnTo>
                  <a:lnTo>
                    <a:pt x="8699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1333499"/>
                  </a:lnTo>
                  <a:lnTo>
                    <a:pt x="43899" y="1377240"/>
                  </a:lnTo>
                  <a:lnTo>
                    <a:pt x="60418" y="1414322"/>
                  </a:lnTo>
                  <a:lnTo>
                    <a:pt x="92212" y="1442905"/>
                  </a:lnTo>
                  <a:lnTo>
                    <a:pt x="106792" y="1447256"/>
                  </a:lnTo>
                  <a:lnTo>
                    <a:pt x="114299" y="144780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9448800" y="3800475"/>
            <a:ext cx="8077200" cy="2171700"/>
          </a:xfrm>
          <a:custGeom>
            <a:avLst/>
            <a:gdLst/>
            <a:ahLst/>
            <a:cxnLst/>
            <a:rect l="l" t="t" r="r" b="b"/>
            <a:pathLst>
              <a:path w="8077200" h="2171700">
                <a:moveTo>
                  <a:pt x="7970405" y="2171699"/>
                </a:moveTo>
                <a:lnTo>
                  <a:pt x="106795" y="2171699"/>
                </a:lnTo>
                <a:lnTo>
                  <a:pt x="99362" y="2170967"/>
                </a:lnTo>
                <a:lnTo>
                  <a:pt x="57037" y="2156604"/>
                </a:lnTo>
                <a:lnTo>
                  <a:pt x="23431" y="2127140"/>
                </a:lnTo>
                <a:lnTo>
                  <a:pt x="3659" y="2087059"/>
                </a:lnTo>
                <a:lnTo>
                  <a:pt x="0" y="2064904"/>
                </a:lnTo>
                <a:lnTo>
                  <a:pt x="0" y="2057399"/>
                </a:lnTo>
                <a:lnTo>
                  <a:pt x="0" y="106794"/>
                </a:lnTo>
                <a:lnTo>
                  <a:pt x="11572" y="63624"/>
                </a:lnTo>
                <a:lnTo>
                  <a:pt x="38784" y="28170"/>
                </a:lnTo>
                <a:lnTo>
                  <a:pt x="77492" y="5827"/>
                </a:lnTo>
                <a:lnTo>
                  <a:pt x="106795" y="0"/>
                </a:lnTo>
                <a:lnTo>
                  <a:pt x="7970405" y="0"/>
                </a:lnTo>
                <a:lnTo>
                  <a:pt x="8013573" y="11572"/>
                </a:lnTo>
                <a:lnTo>
                  <a:pt x="8049026" y="38783"/>
                </a:lnTo>
                <a:lnTo>
                  <a:pt x="8071369" y="77492"/>
                </a:lnTo>
                <a:lnTo>
                  <a:pt x="8077199" y="106794"/>
                </a:lnTo>
                <a:lnTo>
                  <a:pt x="8077199" y="2064904"/>
                </a:lnTo>
                <a:lnTo>
                  <a:pt x="8065624" y="2108073"/>
                </a:lnTo>
                <a:lnTo>
                  <a:pt x="8038414" y="2143528"/>
                </a:lnTo>
                <a:lnTo>
                  <a:pt x="7999705" y="2165870"/>
                </a:lnTo>
                <a:lnTo>
                  <a:pt x="7977836" y="2170967"/>
                </a:lnTo>
                <a:lnTo>
                  <a:pt x="7970405" y="2171699"/>
                </a:lnTo>
                <a:close/>
              </a:path>
            </a:pathLst>
          </a:custGeom>
          <a:solidFill>
            <a:srgbClr val="F9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9448800" y="6276974"/>
            <a:ext cx="8077200" cy="2190750"/>
            <a:chOff x="9448800" y="6276974"/>
            <a:chExt cx="8077200" cy="2190750"/>
          </a:xfrm>
        </p:grpSpPr>
        <p:sp>
          <p:nvSpPr>
            <p:cNvPr id="8" name="object 8"/>
            <p:cNvSpPr/>
            <p:nvPr/>
          </p:nvSpPr>
          <p:spPr>
            <a:xfrm>
              <a:off x="9448800" y="6276974"/>
              <a:ext cx="8077200" cy="2190750"/>
            </a:xfrm>
            <a:custGeom>
              <a:avLst/>
              <a:gdLst/>
              <a:ahLst/>
              <a:cxnLst/>
              <a:rect l="l" t="t" r="r" b="b"/>
              <a:pathLst>
                <a:path w="8077200" h="2190750">
                  <a:moveTo>
                    <a:pt x="7962900" y="2190750"/>
                  </a:moveTo>
                  <a:lnTo>
                    <a:pt x="114300" y="2190750"/>
                  </a:lnTo>
                  <a:lnTo>
                    <a:pt x="103039" y="2190205"/>
                  </a:lnTo>
                  <a:lnTo>
                    <a:pt x="60363" y="2177237"/>
                  </a:lnTo>
                  <a:lnTo>
                    <a:pt x="25900" y="2148925"/>
                  </a:lnTo>
                  <a:lnTo>
                    <a:pt x="4894" y="2109579"/>
                  </a:lnTo>
                  <a:lnTo>
                    <a:pt x="0" y="20764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7962900" y="0"/>
                  </a:lnTo>
                  <a:lnTo>
                    <a:pt x="8006638" y="8699"/>
                  </a:lnTo>
                  <a:lnTo>
                    <a:pt x="8043720" y="33477"/>
                  </a:lnTo>
                  <a:lnTo>
                    <a:pt x="8068498" y="70558"/>
                  </a:lnTo>
                  <a:lnTo>
                    <a:pt x="8077200" y="114300"/>
                  </a:lnTo>
                  <a:lnTo>
                    <a:pt x="8077200" y="2076450"/>
                  </a:lnTo>
                  <a:lnTo>
                    <a:pt x="8068498" y="2120190"/>
                  </a:lnTo>
                  <a:lnTo>
                    <a:pt x="8043720" y="2157272"/>
                  </a:lnTo>
                  <a:lnTo>
                    <a:pt x="8006638" y="2182048"/>
                  </a:lnTo>
                  <a:lnTo>
                    <a:pt x="7962900" y="2190750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448800" y="6276974"/>
              <a:ext cx="8077200" cy="2190750"/>
            </a:xfrm>
            <a:custGeom>
              <a:avLst/>
              <a:gdLst/>
              <a:ahLst/>
              <a:cxnLst/>
              <a:rect l="l" t="t" r="r" b="b"/>
              <a:pathLst>
                <a:path w="8077200" h="2190750">
                  <a:moveTo>
                    <a:pt x="7962900" y="2190750"/>
                  </a:moveTo>
                  <a:lnTo>
                    <a:pt x="114300" y="2190750"/>
                  </a:lnTo>
                  <a:lnTo>
                    <a:pt x="103040" y="2190205"/>
                  </a:lnTo>
                  <a:lnTo>
                    <a:pt x="60363" y="2177237"/>
                  </a:lnTo>
                  <a:lnTo>
                    <a:pt x="25900" y="2148925"/>
                  </a:lnTo>
                  <a:lnTo>
                    <a:pt x="4894" y="2109579"/>
                  </a:lnTo>
                  <a:lnTo>
                    <a:pt x="0" y="2076450"/>
                  </a:lnTo>
                  <a:lnTo>
                    <a:pt x="0" y="114300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699"/>
                  </a:lnTo>
                  <a:lnTo>
                    <a:pt x="114300" y="0"/>
                  </a:lnTo>
                  <a:lnTo>
                    <a:pt x="7962900" y="0"/>
                  </a:lnTo>
                  <a:lnTo>
                    <a:pt x="8006639" y="8699"/>
                  </a:lnTo>
                  <a:lnTo>
                    <a:pt x="8008387" y="9525"/>
                  </a:lnTo>
                  <a:lnTo>
                    <a:pt x="107420" y="9525"/>
                  </a:lnTo>
                  <a:lnTo>
                    <a:pt x="100605" y="10196"/>
                  </a:lnTo>
                  <a:lnTo>
                    <a:pt x="61808" y="23359"/>
                  </a:lnTo>
                  <a:lnTo>
                    <a:pt x="31004" y="50369"/>
                  </a:lnTo>
                  <a:lnTo>
                    <a:pt x="12878" y="87111"/>
                  </a:lnTo>
                  <a:lnTo>
                    <a:pt x="9524" y="107420"/>
                  </a:lnTo>
                  <a:lnTo>
                    <a:pt x="9524" y="2083329"/>
                  </a:lnTo>
                  <a:lnTo>
                    <a:pt x="20132" y="2122900"/>
                  </a:lnTo>
                  <a:lnTo>
                    <a:pt x="45076" y="2155401"/>
                  </a:lnTo>
                  <a:lnTo>
                    <a:pt x="80559" y="2175881"/>
                  </a:lnTo>
                  <a:lnTo>
                    <a:pt x="107420" y="2181224"/>
                  </a:lnTo>
                  <a:lnTo>
                    <a:pt x="8008385" y="2181224"/>
                  </a:lnTo>
                  <a:lnTo>
                    <a:pt x="8006639" y="2182048"/>
                  </a:lnTo>
                  <a:lnTo>
                    <a:pt x="7996028" y="2185855"/>
                  </a:lnTo>
                  <a:lnTo>
                    <a:pt x="7985201" y="2188574"/>
                  </a:lnTo>
                  <a:lnTo>
                    <a:pt x="7974158" y="2190205"/>
                  </a:lnTo>
                  <a:lnTo>
                    <a:pt x="7962900" y="2190750"/>
                  </a:lnTo>
                  <a:close/>
                </a:path>
                <a:path w="8077200" h="2190750">
                  <a:moveTo>
                    <a:pt x="8008385" y="2181224"/>
                  </a:moveTo>
                  <a:lnTo>
                    <a:pt x="7969780" y="2181224"/>
                  </a:lnTo>
                  <a:lnTo>
                    <a:pt x="7976592" y="2180553"/>
                  </a:lnTo>
                  <a:lnTo>
                    <a:pt x="7990085" y="2177869"/>
                  </a:lnTo>
                  <a:lnTo>
                    <a:pt x="8026829" y="2159744"/>
                  </a:lnTo>
                  <a:lnTo>
                    <a:pt x="8053838" y="2128938"/>
                  </a:lnTo>
                  <a:lnTo>
                    <a:pt x="8067004" y="2090143"/>
                  </a:lnTo>
                  <a:lnTo>
                    <a:pt x="8067674" y="2083329"/>
                  </a:lnTo>
                  <a:lnTo>
                    <a:pt x="8067674" y="107420"/>
                  </a:lnTo>
                  <a:lnTo>
                    <a:pt x="8057064" y="67847"/>
                  </a:lnTo>
                  <a:lnTo>
                    <a:pt x="8032121" y="35347"/>
                  </a:lnTo>
                  <a:lnTo>
                    <a:pt x="7996637" y="14867"/>
                  </a:lnTo>
                  <a:lnTo>
                    <a:pt x="7969780" y="9525"/>
                  </a:lnTo>
                  <a:lnTo>
                    <a:pt x="8008387" y="9525"/>
                  </a:lnTo>
                  <a:lnTo>
                    <a:pt x="8043721" y="33477"/>
                  </a:lnTo>
                  <a:lnTo>
                    <a:pt x="8068498" y="70558"/>
                  </a:lnTo>
                  <a:lnTo>
                    <a:pt x="8077200" y="114300"/>
                  </a:lnTo>
                  <a:lnTo>
                    <a:pt x="8077200" y="2076450"/>
                  </a:lnTo>
                  <a:lnTo>
                    <a:pt x="8068498" y="2120190"/>
                  </a:lnTo>
                  <a:lnTo>
                    <a:pt x="8043721" y="2157272"/>
                  </a:lnTo>
                  <a:lnTo>
                    <a:pt x="8016833" y="2177237"/>
                  </a:lnTo>
                  <a:lnTo>
                    <a:pt x="8008385" y="2181224"/>
                  </a:lnTo>
                  <a:close/>
                </a:path>
              </a:pathLst>
            </a:custGeom>
            <a:solidFill>
              <a:srgbClr val="D97705">
                <a:alpha val="3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740900" y="2110619"/>
            <a:ext cx="4914900" cy="6032500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30"/>
              </a:spcBef>
            </a:pPr>
            <a:r>
              <a:rPr sz="3050" b="1" spc="-210" dirty="0">
                <a:solidFill>
                  <a:srgbClr val="D97705"/>
                </a:solidFill>
                <a:latin typeface="Arial"/>
                <a:cs typeface="Arial"/>
              </a:rPr>
              <a:t>Key</a:t>
            </a:r>
            <a:r>
              <a:rPr sz="3050" b="1" spc="-195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3050" b="1" spc="-10" dirty="0">
                <a:solidFill>
                  <a:srgbClr val="D97705"/>
                </a:solidFill>
                <a:latin typeface="Arial"/>
                <a:cs typeface="Arial"/>
              </a:rPr>
              <a:t>Point</a:t>
            </a:r>
            <a:endParaRPr sz="305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  <a:spcBef>
                <a:spcPts val="865"/>
              </a:spcBef>
            </a:pP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Over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one</a:t>
            </a:r>
            <a:r>
              <a:rPr sz="205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-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third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don</a:t>
            </a:r>
            <a:r>
              <a:rPr sz="2050" dirty="0">
                <a:solidFill>
                  <a:srgbClr val="374050"/>
                </a:solidFill>
                <a:latin typeface="Microsoft Sans Serif"/>
                <a:cs typeface="Microsoft Sans Serif"/>
              </a:rPr>
              <a:t>'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fit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single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constellation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900"/>
              </a:spcBef>
            </a:pP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550" b="1" spc="-50" dirty="0">
                <a:solidFill>
                  <a:srgbClr val="D97705"/>
                </a:solidFill>
                <a:latin typeface="Arial"/>
                <a:cs typeface="Arial"/>
              </a:rPr>
              <a:t>Characteristics</a:t>
            </a:r>
            <a:endParaRPr sz="255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1015"/>
              </a:spcBef>
              <a:buClr>
                <a:srgbClr val="374050"/>
              </a:buClr>
              <a:buSzPct val="102500"/>
              <a:buChar char="•"/>
              <a:tabLst>
                <a:tab pos="205740" algn="l"/>
              </a:tabLst>
            </a:pPr>
            <a:r>
              <a:rPr sz="2000" spc="-45" dirty="0">
                <a:solidFill>
                  <a:srgbClr val="E9580C"/>
                </a:solidFill>
                <a:latin typeface="Microsoft Sans Serif"/>
                <a:cs typeface="Microsoft Sans Serif"/>
              </a:rPr>
              <a:t>Unique</a:t>
            </a:r>
            <a:r>
              <a:rPr sz="2000" spc="-75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000" spc="-35" dirty="0">
                <a:solidFill>
                  <a:srgbClr val="E9580C"/>
                </a:solidFill>
                <a:latin typeface="Microsoft Sans Serif"/>
                <a:cs typeface="Microsoft Sans Serif"/>
              </a:rPr>
              <a:t>combinations</a:t>
            </a:r>
            <a:r>
              <a:rPr sz="2000" spc="-70" dirty="0">
                <a:solidFill>
                  <a:srgbClr val="E9580C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different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profiles</a:t>
            </a:r>
            <a:endParaRPr sz="200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Clr>
                <a:srgbClr val="374050"/>
              </a:buClr>
              <a:buSzPct val="102500"/>
              <a:buChar char="•"/>
              <a:tabLst>
                <a:tab pos="205740" algn="l"/>
              </a:tabLst>
            </a:pPr>
            <a:r>
              <a:rPr sz="2000" spc="-60" dirty="0">
                <a:solidFill>
                  <a:srgbClr val="049569"/>
                </a:solidFill>
                <a:latin typeface="Microsoft Sans Serif"/>
                <a:cs typeface="Microsoft Sans Serif"/>
              </a:rPr>
              <a:t>Validate</a:t>
            </a:r>
            <a:r>
              <a:rPr sz="2000" spc="-7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000" spc="-45" dirty="0">
                <a:solidFill>
                  <a:srgbClr val="049569"/>
                </a:solidFill>
                <a:latin typeface="Microsoft Sans Serif"/>
                <a:cs typeface="Microsoft Sans Serif"/>
              </a:rPr>
              <a:t>temperament</a:t>
            </a:r>
            <a:r>
              <a:rPr sz="2000" spc="-9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exists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on</a:t>
            </a:r>
            <a:r>
              <a:rPr sz="20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spectrum</a:t>
            </a:r>
            <a:endParaRPr sz="200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Clr>
                <a:srgbClr val="374050"/>
              </a:buClr>
              <a:buSzPct val="102500"/>
              <a:buChar char="•"/>
              <a:tabLst>
                <a:tab pos="205740" algn="l"/>
              </a:tabLst>
            </a:pPr>
            <a:r>
              <a:rPr sz="2000" dirty="0">
                <a:solidFill>
                  <a:srgbClr val="1D3A8A"/>
                </a:solidFill>
                <a:latin typeface="Microsoft Sans Serif"/>
                <a:cs typeface="Microsoft Sans Serif"/>
              </a:rPr>
              <a:t>Not</a:t>
            </a:r>
            <a:r>
              <a:rPr sz="2000" spc="-105" dirty="0">
                <a:solidFill>
                  <a:srgbClr val="1D3A8A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1D3A8A"/>
                </a:solidFill>
                <a:latin typeface="Microsoft Sans Serif"/>
                <a:cs typeface="Microsoft Sans Serif"/>
              </a:rPr>
              <a:t>rigid</a:t>
            </a:r>
            <a:r>
              <a:rPr sz="2000" spc="-100" dirty="0">
                <a:solidFill>
                  <a:srgbClr val="1D3A8A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1D3A8A"/>
                </a:solidFill>
                <a:latin typeface="Microsoft Sans Serif"/>
                <a:cs typeface="Microsoft Sans Serif"/>
              </a:rPr>
              <a:t>categories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985"/>
              </a:spcBef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22225">
              <a:lnSpc>
                <a:spcPct val="100000"/>
              </a:lnSpc>
            </a:pPr>
            <a:r>
              <a:rPr sz="2550" b="1" spc="-40" dirty="0">
                <a:solidFill>
                  <a:srgbClr val="D97705"/>
                </a:solidFill>
                <a:latin typeface="Arial"/>
                <a:cs typeface="Arial"/>
              </a:rPr>
              <a:t>Implications</a:t>
            </a:r>
            <a:endParaRPr sz="2550">
              <a:latin typeface="Arial"/>
              <a:cs typeface="Arial"/>
            </a:endParaRPr>
          </a:p>
          <a:p>
            <a:pPr marL="215265" indent="-193040">
              <a:lnSpc>
                <a:spcPct val="100000"/>
              </a:lnSpc>
              <a:spcBef>
                <a:spcPts val="1015"/>
              </a:spcBef>
              <a:buSzPct val="102500"/>
              <a:buChar char="•"/>
              <a:tabLst>
                <a:tab pos="215265" algn="l"/>
              </a:tabLst>
            </a:pPr>
            <a:r>
              <a:rPr sz="20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Individual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assessment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needed</a:t>
            </a:r>
            <a:endParaRPr sz="2000">
              <a:latin typeface="Microsoft Sans Serif"/>
              <a:cs typeface="Microsoft Sans Serif"/>
            </a:endParaRPr>
          </a:p>
          <a:p>
            <a:pPr marL="215265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15265" algn="l"/>
              </a:tabLst>
            </a:pP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Avoid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forcing</a:t>
            </a:r>
            <a:r>
              <a:rPr sz="2000" spc="-114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into</a:t>
            </a:r>
            <a:r>
              <a:rPr sz="20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single</a:t>
            </a:r>
            <a:r>
              <a:rPr sz="20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category</a:t>
            </a:r>
            <a:endParaRPr sz="2000">
              <a:latin typeface="Microsoft Sans Serif"/>
              <a:cs typeface="Microsoft Sans Serif"/>
            </a:endParaRPr>
          </a:p>
          <a:p>
            <a:pPr marL="215265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15265" algn="l"/>
              </a:tabLst>
            </a:pP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Recognize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complexity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uniqueness</a:t>
            </a:r>
            <a:endParaRPr sz="2000">
              <a:latin typeface="Microsoft Sans Serif"/>
              <a:cs typeface="Microsoft Sans Serif"/>
            </a:endParaRPr>
          </a:p>
        </p:txBody>
      </p:sp>
      <p:pic>
        <p:nvPicPr>
          <p:cNvPr id="14" name="Picture 13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5BBD9124-B07F-ECE9-93C9-BEC77E6B8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6" name="Picture 15" descr="A cartoon character jumping in the air&#10;&#10;AI-generated content may be incorrect.">
            <a:extLst>
              <a:ext uri="{FF2B5EF4-FFF2-40B4-BE49-F238E27FC236}">
                <a16:creationId xmlns:a16="http://schemas.microsoft.com/office/drawing/2014/main" id="{5E30D9D8-417C-AC34-D4F7-A4B638176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1" y="2103895"/>
            <a:ext cx="6849605" cy="6849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0"/>
            <a:ext cx="13716000" cy="205740"/>
          </a:xfrm>
          <a:prstGeom prst="rect">
            <a:avLst/>
          </a:prstGeom>
          <a:solidFill>
            <a:srgbClr val="2D6A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0"/>
            <a:endParaRPr sz="2700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086600" y="3956540"/>
            <a:ext cx="4114800" cy="685800"/>
          </a:xfrm>
          <a:prstGeom prst="rect">
            <a:avLst/>
          </a:prstGeom>
          <a:solidFill>
            <a:srgbClr val="2D6A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0">
              <a:defRPr sz="1800" b="1">
                <a:solidFill>
                  <a:srgbClr val="FFFFFF"/>
                </a:solidFill>
              </a:defRPr>
            </a:pPr>
            <a:r>
              <a:rPr sz="2700" b="1" kern="1200">
                <a:solidFill>
                  <a:srgbClr val="FFFFFF"/>
                </a:solidFill>
                <a:latin typeface="Calibri"/>
              </a:rPr>
              <a:t>JUNIOR • GRADE 11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0" y="4866544"/>
            <a:ext cx="10972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rtl="0">
              <a:defRPr sz="4800" b="1">
                <a:solidFill>
                  <a:srgbClr val="2D2D2D"/>
                </a:solidFill>
              </a:defRPr>
            </a:pPr>
            <a:r>
              <a:rPr sz="7200" b="1" kern="1200" dirty="0">
                <a:solidFill>
                  <a:srgbClr val="2D2D2D"/>
                </a:solidFill>
                <a:latin typeface="Calibri"/>
                <a:ea typeface="+mn-ea"/>
                <a:cs typeface="+mn-cs"/>
              </a:rPr>
              <a:t>9 Temperaments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8046720" y="6399044"/>
            <a:ext cx="2194560" cy="109728"/>
          </a:xfrm>
          <a:prstGeom prst="rect">
            <a:avLst/>
          </a:prstGeom>
          <a:solidFill>
            <a:srgbClr val="2D6A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0"/>
            <a:endParaRPr sz="2700" kern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31920" y="6960871"/>
            <a:ext cx="10424160" cy="15955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800" rtl="0">
              <a:lnSpc>
                <a:spcPct val="140000"/>
              </a:lnSpc>
              <a:defRPr sz="1600">
                <a:solidFill>
                  <a:srgbClr val="5A5A5A"/>
                </a:solidFill>
              </a:defRPr>
            </a:pPr>
            <a:r>
              <a:rPr sz="2400" kern="1200" dirty="0">
                <a:solidFill>
                  <a:srgbClr val="5A5A5A"/>
                </a:solidFill>
                <a:latin typeface="Calibri"/>
                <a:ea typeface="+mn-ea"/>
                <a:cs typeface="+mn-cs"/>
              </a:rPr>
              <a:t>Explains the nine dimensions of temperament as the "how" of personality—our natural way of reacting to environmental stimuli. Students identify their unique temperament profile to better understand their internal reactions.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92139" y="9155430"/>
            <a:ext cx="5103127" cy="6232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85800" rtl="0">
              <a:defRPr sz="1000" b="1">
                <a:solidFill>
                  <a:srgbClr val="888888"/>
                </a:solidFill>
              </a:defRPr>
            </a:pPr>
            <a:r>
              <a:rPr sz="1500" b="1" kern="1200">
                <a:solidFill>
                  <a:srgbClr val="888888"/>
                </a:solidFill>
                <a:latin typeface="Calibri"/>
                <a:ea typeface="+mn-ea"/>
                <a:cs typeface="+mn-cs"/>
              </a:rPr>
              <a:t>CASEL FOCUS</a:t>
            </a:r>
          </a:p>
          <a:p>
            <a:pPr algn="ctr" defTabSz="685800" rtl="0">
              <a:defRPr sz="1300" b="1">
                <a:solidFill>
                  <a:srgbClr val="2D2D2D"/>
                </a:solidFill>
              </a:defRPr>
            </a:pPr>
            <a:r>
              <a:rPr sz="1950" b="1" kern="1200">
                <a:solidFill>
                  <a:srgbClr val="2D2D2D"/>
                </a:solidFill>
                <a:latin typeface="Calibri"/>
                <a:ea typeface="+mn-ea"/>
                <a:cs typeface="+mn-cs"/>
              </a:rPr>
              <a:t>Self-Awareness &amp; Responsible Decision-Making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41834" y="9155430"/>
            <a:ext cx="1404936" cy="6232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685800" rtl="0">
              <a:defRPr sz="1000" b="1">
                <a:solidFill>
                  <a:srgbClr val="888888"/>
                </a:solidFill>
              </a:defRPr>
            </a:pPr>
            <a:r>
              <a:rPr sz="1500" b="1" kern="1200">
                <a:solidFill>
                  <a:srgbClr val="888888"/>
                </a:solidFill>
                <a:latin typeface="Calibri"/>
                <a:ea typeface="+mn-ea"/>
                <a:cs typeface="+mn-cs"/>
              </a:rPr>
              <a:t>CST LENS</a:t>
            </a:r>
          </a:p>
          <a:p>
            <a:pPr algn="ctr" defTabSz="685800" rtl="0">
              <a:defRPr sz="1300" b="1">
                <a:solidFill>
                  <a:srgbClr val="2D2D2D"/>
                </a:solidFill>
              </a:defRPr>
            </a:pPr>
            <a:r>
              <a:rPr sz="1950" b="1" kern="1200">
                <a:solidFill>
                  <a:srgbClr val="2D2D2D"/>
                </a:solidFill>
                <a:latin typeface="Calibri"/>
                <a:ea typeface="+mn-ea"/>
                <a:cs typeface="+mn-cs"/>
              </a:rPr>
              <a:t>Subsidiarity</a:t>
            </a:r>
          </a:p>
        </p:txBody>
      </p:sp>
      <p:pic>
        <p:nvPicPr>
          <p:cNvPr id="10" name="Picture 9" descr="Forge Logo.jpg">
            <a:extLst>
              <a:ext uri="{FF2B5EF4-FFF2-40B4-BE49-F238E27FC236}">
                <a16:creationId xmlns:a16="http://schemas.microsoft.com/office/drawing/2014/main" id="{6C3D76A7-EA2E-0B25-3D59-413DF51D7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563" y="245304"/>
            <a:ext cx="3544875" cy="354487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93260" y="318768"/>
            <a:ext cx="3901440" cy="770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4900" spc="-90" dirty="0">
                <a:solidFill>
                  <a:srgbClr val="E9580C"/>
                </a:solidFill>
              </a:rPr>
              <a:t>Let's</a:t>
            </a:r>
            <a:r>
              <a:rPr sz="4900" spc="-275" dirty="0">
                <a:solidFill>
                  <a:srgbClr val="E9580C"/>
                </a:solidFill>
              </a:rPr>
              <a:t> </a:t>
            </a:r>
            <a:r>
              <a:rPr sz="4900" spc="-150" dirty="0">
                <a:solidFill>
                  <a:srgbClr val="E9580C"/>
                </a:solidFill>
              </a:rPr>
              <a:t>Apply</a:t>
            </a:r>
            <a:r>
              <a:rPr sz="4900" spc="-270" dirty="0">
                <a:solidFill>
                  <a:srgbClr val="E9580C"/>
                </a:solidFill>
              </a:rPr>
              <a:t> </a:t>
            </a:r>
            <a:r>
              <a:rPr sz="4900" spc="-25" dirty="0">
                <a:solidFill>
                  <a:srgbClr val="E9580C"/>
                </a:solidFill>
              </a:rPr>
              <a:t>It!</a:t>
            </a:r>
            <a:endParaRPr sz="4900"/>
          </a:p>
        </p:txBody>
      </p:sp>
      <p:sp>
        <p:nvSpPr>
          <p:cNvPr id="3" name="object 3"/>
          <p:cNvSpPr/>
          <p:nvPr/>
        </p:nvSpPr>
        <p:spPr>
          <a:xfrm>
            <a:off x="761999" y="1676400"/>
            <a:ext cx="16764000" cy="1104900"/>
          </a:xfrm>
          <a:custGeom>
            <a:avLst/>
            <a:gdLst/>
            <a:ahLst/>
            <a:cxnLst/>
            <a:rect l="l" t="t" r="r" b="b"/>
            <a:pathLst>
              <a:path w="16764000" h="1104900">
                <a:moveTo>
                  <a:pt x="16657204" y="1104899"/>
                </a:moveTo>
                <a:lnTo>
                  <a:pt x="106795" y="1104899"/>
                </a:lnTo>
                <a:lnTo>
                  <a:pt x="99362" y="1104167"/>
                </a:lnTo>
                <a:lnTo>
                  <a:pt x="57038" y="1089806"/>
                </a:lnTo>
                <a:lnTo>
                  <a:pt x="23432" y="1060341"/>
                </a:lnTo>
                <a:lnTo>
                  <a:pt x="3660" y="1020259"/>
                </a:lnTo>
                <a:lnTo>
                  <a:pt x="0" y="998105"/>
                </a:lnTo>
                <a:lnTo>
                  <a:pt x="0" y="990600"/>
                </a:lnTo>
                <a:lnTo>
                  <a:pt x="0" y="106794"/>
                </a:lnTo>
                <a:lnTo>
                  <a:pt x="11572" y="63625"/>
                </a:lnTo>
                <a:lnTo>
                  <a:pt x="38784" y="28170"/>
                </a:lnTo>
                <a:lnTo>
                  <a:pt x="77493" y="5828"/>
                </a:lnTo>
                <a:lnTo>
                  <a:pt x="106795" y="0"/>
                </a:lnTo>
                <a:lnTo>
                  <a:pt x="16657204" y="0"/>
                </a:lnTo>
                <a:lnTo>
                  <a:pt x="16700373" y="11572"/>
                </a:lnTo>
                <a:lnTo>
                  <a:pt x="16735826" y="38784"/>
                </a:lnTo>
                <a:lnTo>
                  <a:pt x="16758168" y="77492"/>
                </a:lnTo>
                <a:lnTo>
                  <a:pt x="16763999" y="106794"/>
                </a:lnTo>
                <a:lnTo>
                  <a:pt x="16763999" y="998105"/>
                </a:lnTo>
                <a:lnTo>
                  <a:pt x="16752424" y="1041273"/>
                </a:lnTo>
                <a:lnTo>
                  <a:pt x="16725214" y="1076729"/>
                </a:lnTo>
                <a:lnTo>
                  <a:pt x="16686505" y="1099071"/>
                </a:lnTo>
                <a:lnTo>
                  <a:pt x="16664636" y="1104167"/>
                </a:lnTo>
                <a:lnTo>
                  <a:pt x="16657204" y="1104899"/>
                </a:lnTo>
                <a:close/>
              </a:path>
            </a:pathLst>
          </a:custGeom>
          <a:solidFill>
            <a:srgbClr val="1D3A8A">
              <a:alpha val="1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762000" y="3009899"/>
            <a:ext cx="16764000" cy="1847850"/>
            <a:chOff x="762000" y="3009899"/>
            <a:chExt cx="16764000" cy="1847850"/>
          </a:xfrm>
        </p:grpSpPr>
        <p:sp>
          <p:nvSpPr>
            <p:cNvPr id="5" name="object 5"/>
            <p:cNvSpPr/>
            <p:nvPr/>
          </p:nvSpPr>
          <p:spPr>
            <a:xfrm>
              <a:off x="781049" y="3009900"/>
              <a:ext cx="16744950" cy="1847850"/>
            </a:xfrm>
            <a:custGeom>
              <a:avLst/>
              <a:gdLst/>
              <a:ahLst/>
              <a:cxnLst/>
              <a:rect l="l" t="t" r="r" b="b"/>
              <a:pathLst>
                <a:path w="16744950" h="1847850">
                  <a:moveTo>
                    <a:pt x="16638154" y="1847849"/>
                  </a:moveTo>
                  <a:lnTo>
                    <a:pt x="88995" y="1847849"/>
                  </a:lnTo>
                  <a:lnTo>
                    <a:pt x="82801" y="1847117"/>
                  </a:lnTo>
                  <a:lnTo>
                    <a:pt x="37131" y="1824416"/>
                  </a:lnTo>
                  <a:lnTo>
                    <a:pt x="12577" y="1790810"/>
                  </a:lnTo>
                  <a:lnTo>
                    <a:pt x="610" y="1748487"/>
                  </a:lnTo>
                  <a:lnTo>
                    <a:pt x="0" y="1741054"/>
                  </a:lnTo>
                  <a:lnTo>
                    <a:pt x="0" y="173355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6638154" y="0"/>
                  </a:lnTo>
                  <a:lnTo>
                    <a:pt x="16681323" y="11572"/>
                  </a:lnTo>
                  <a:lnTo>
                    <a:pt x="16716776" y="38784"/>
                  </a:lnTo>
                  <a:lnTo>
                    <a:pt x="16739118" y="77493"/>
                  </a:lnTo>
                  <a:lnTo>
                    <a:pt x="16744949" y="106795"/>
                  </a:lnTo>
                  <a:lnTo>
                    <a:pt x="16744949" y="1741054"/>
                  </a:lnTo>
                  <a:lnTo>
                    <a:pt x="16733374" y="1784223"/>
                  </a:lnTo>
                  <a:lnTo>
                    <a:pt x="16706164" y="1819678"/>
                  </a:lnTo>
                  <a:lnTo>
                    <a:pt x="16667455" y="1842021"/>
                  </a:lnTo>
                  <a:lnTo>
                    <a:pt x="16645586" y="1847117"/>
                  </a:lnTo>
                  <a:lnTo>
                    <a:pt x="16638154" y="184784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62000" y="3009899"/>
              <a:ext cx="114300" cy="1847850"/>
            </a:xfrm>
            <a:custGeom>
              <a:avLst/>
              <a:gdLst/>
              <a:ahLst/>
              <a:cxnLst/>
              <a:rect l="l" t="t" r="r" b="b"/>
              <a:pathLst>
                <a:path w="114300" h="1847850">
                  <a:moveTo>
                    <a:pt x="114299" y="1847850"/>
                  </a:moveTo>
                  <a:lnTo>
                    <a:pt x="70559" y="1839149"/>
                  </a:lnTo>
                  <a:lnTo>
                    <a:pt x="33477" y="1814371"/>
                  </a:lnTo>
                  <a:lnTo>
                    <a:pt x="8700" y="1777290"/>
                  </a:lnTo>
                  <a:lnTo>
                    <a:pt x="0" y="173354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1733549"/>
                  </a:lnTo>
                  <a:lnTo>
                    <a:pt x="43900" y="1777290"/>
                  </a:lnTo>
                  <a:lnTo>
                    <a:pt x="60418" y="1814371"/>
                  </a:lnTo>
                  <a:lnTo>
                    <a:pt x="92213" y="1842955"/>
                  </a:lnTo>
                  <a:lnTo>
                    <a:pt x="106793" y="1847305"/>
                  </a:lnTo>
                  <a:lnTo>
                    <a:pt x="114299" y="184785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762000" y="5010150"/>
            <a:ext cx="16764000" cy="1847850"/>
            <a:chOff x="762000" y="5010150"/>
            <a:chExt cx="16764000" cy="1847850"/>
          </a:xfrm>
        </p:grpSpPr>
        <p:sp>
          <p:nvSpPr>
            <p:cNvPr id="8" name="object 8"/>
            <p:cNvSpPr/>
            <p:nvPr/>
          </p:nvSpPr>
          <p:spPr>
            <a:xfrm>
              <a:off x="781049" y="5010150"/>
              <a:ext cx="16744950" cy="1847850"/>
            </a:xfrm>
            <a:custGeom>
              <a:avLst/>
              <a:gdLst/>
              <a:ahLst/>
              <a:cxnLst/>
              <a:rect l="l" t="t" r="r" b="b"/>
              <a:pathLst>
                <a:path w="16744950" h="1847850">
                  <a:moveTo>
                    <a:pt x="16638154" y="1847850"/>
                  </a:moveTo>
                  <a:lnTo>
                    <a:pt x="88995" y="1847850"/>
                  </a:lnTo>
                  <a:lnTo>
                    <a:pt x="82801" y="1847118"/>
                  </a:lnTo>
                  <a:lnTo>
                    <a:pt x="37131" y="1824417"/>
                  </a:lnTo>
                  <a:lnTo>
                    <a:pt x="12577" y="1790811"/>
                  </a:lnTo>
                  <a:lnTo>
                    <a:pt x="610" y="1748488"/>
                  </a:lnTo>
                  <a:lnTo>
                    <a:pt x="0" y="1741054"/>
                  </a:lnTo>
                  <a:lnTo>
                    <a:pt x="0" y="1733550"/>
                  </a:lnTo>
                  <a:lnTo>
                    <a:pt x="0" y="106794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6638154" y="0"/>
                  </a:lnTo>
                  <a:lnTo>
                    <a:pt x="16681323" y="11571"/>
                  </a:lnTo>
                  <a:lnTo>
                    <a:pt x="16716776" y="38784"/>
                  </a:lnTo>
                  <a:lnTo>
                    <a:pt x="16739118" y="77493"/>
                  </a:lnTo>
                  <a:lnTo>
                    <a:pt x="16744949" y="106794"/>
                  </a:lnTo>
                  <a:lnTo>
                    <a:pt x="16744949" y="1741054"/>
                  </a:lnTo>
                  <a:lnTo>
                    <a:pt x="16733374" y="1784223"/>
                  </a:lnTo>
                  <a:lnTo>
                    <a:pt x="16706164" y="1819678"/>
                  </a:lnTo>
                  <a:lnTo>
                    <a:pt x="16667455" y="1842021"/>
                  </a:lnTo>
                  <a:lnTo>
                    <a:pt x="16645586" y="1847117"/>
                  </a:lnTo>
                  <a:lnTo>
                    <a:pt x="16638154" y="1847850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62000" y="5010150"/>
              <a:ext cx="114300" cy="1847850"/>
            </a:xfrm>
            <a:custGeom>
              <a:avLst/>
              <a:gdLst/>
              <a:ahLst/>
              <a:cxnLst/>
              <a:rect l="l" t="t" r="r" b="b"/>
              <a:pathLst>
                <a:path w="114300" h="1847850">
                  <a:moveTo>
                    <a:pt x="114299" y="1847850"/>
                  </a:moveTo>
                  <a:lnTo>
                    <a:pt x="70559" y="1839147"/>
                  </a:lnTo>
                  <a:lnTo>
                    <a:pt x="33477" y="1814371"/>
                  </a:lnTo>
                  <a:lnTo>
                    <a:pt x="8700" y="1777289"/>
                  </a:lnTo>
                  <a:lnTo>
                    <a:pt x="0" y="173354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6"/>
                  </a:lnTo>
                  <a:lnTo>
                    <a:pt x="70559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1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1733549"/>
                  </a:lnTo>
                  <a:lnTo>
                    <a:pt x="43900" y="1777289"/>
                  </a:lnTo>
                  <a:lnTo>
                    <a:pt x="60418" y="1814371"/>
                  </a:lnTo>
                  <a:lnTo>
                    <a:pt x="92213" y="1842954"/>
                  </a:lnTo>
                  <a:lnTo>
                    <a:pt x="106793" y="1847305"/>
                  </a:lnTo>
                  <a:lnTo>
                    <a:pt x="114299" y="184785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762000" y="7010400"/>
            <a:ext cx="16764000" cy="2057400"/>
            <a:chOff x="762000" y="7010400"/>
            <a:chExt cx="16764000" cy="2057400"/>
          </a:xfrm>
        </p:grpSpPr>
        <p:sp>
          <p:nvSpPr>
            <p:cNvPr id="11" name="object 11"/>
            <p:cNvSpPr/>
            <p:nvPr/>
          </p:nvSpPr>
          <p:spPr>
            <a:xfrm>
              <a:off x="781049" y="7010400"/>
              <a:ext cx="16744950" cy="2057400"/>
            </a:xfrm>
            <a:custGeom>
              <a:avLst/>
              <a:gdLst/>
              <a:ahLst/>
              <a:cxnLst/>
              <a:rect l="l" t="t" r="r" b="b"/>
              <a:pathLst>
                <a:path w="16744950" h="2057400">
                  <a:moveTo>
                    <a:pt x="16638154" y="2057399"/>
                  </a:moveTo>
                  <a:lnTo>
                    <a:pt x="88995" y="2057399"/>
                  </a:lnTo>
                  <a:lnTo>
                    <a:pt x="82801" y="2056667"/>
                  </a:lnTo>
                  <a:lnTo>
                    <a:pt x="37131" y="2033966"/>
                  </a:lnTo>
                  <a:lnTo>
                    <a:pt x="12577" y="2000360"/>
                  </a:lnTo>
                  <a:lnTo>
                    <a:pt x="610" y="1958037"/>
                  </a:lnTo>
                  <a:lnTo>
                    <a:pt x="0" y="1950604"/>
                  </a:lnTo>
                  <a:lnTo>
                    <a:pt x="0" y="1943100"/>
                  </a:lnTo>
                  <a:lnTo>
                    <a:pt x="0" y="106795"/>
                  </a:lnTo>
                  <a:lnTo>
                    <a:pt x="9643" y="63624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6638154" y="0"/>
                  </a:lnTo>
                  <a:lnTo>
                    <a:pt x="16681323" y="11571"/>
                  </a:lnTo>
                  <a:lnTo>
                    <a:pt x="16716776" y="38783"/>
                  </a:lnTo>
                  <a:lnTo>
                    <a:pt x="16739118" y="77492"/>
                  </a:lnTo>
                  <a:lnTo>
                    <a:pt x="16744949" y="106795"/>
                  </a:lnTo>
                  <a:lnTo>
                    <a:pt x="16744949" y="1950604"/>
                  </a:lnTo>
                  <a:lnTo>
                    <a:pt x="16733374" y="1993773"/>
                  </a:lnTo>
                  <a:lnTo>
                    <a:pt x="16706164" y="2029228"/>
                  </a:lnTo>
                  <a:lnTo>
                    <a:pt x="16667455" y="2051570"/>
                  </a:lnTo>
                  <a:lnTo>
                    <a:pt x="16645586" y="2056667"/>
                  </a:lnTo>
                  <a:lnTo>
                    <a:pt x="16638154" y="2057399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62000" y="7010400"/>
              <a:ext cx="114300" cy="2057400"/>
            </a:xfrm>
            <a:custGeom>
              <a:avLst/>
              <a:gdLst/>
              <a:ahLst/>
              <a:cxnLst/>
              <a:rect l="l" t="t" r="r" b="b"/>
              <a:pathLst>
                <a:path w="114300" h="2057400">
                  <a:moveTo>
                    <a:pt x="114299" y="2057400"/>
                  </a:moveTo>
                  <a:lnTo>
                    <a:pt x="70559" y="2048698"/>
                  </a:lnTo>
                  <a:lnTo>
                    <a:pt x="33477" y="2023921"/>
                  </a:lnTo>
                  <a:lnTo>
                    <a:pt x="8700" y="1986839"/>
                  </a:lnTo>
                  <a:lnTo>
                    <a:pt x="0" y="19430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9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1" y="2175"/>
                  </a:lnTo>
                  <a:lnTo>
                    <a:pt x="65982" y="25899"/>
                  </a:lnTo>
                  <a:lnTo>
                    <a:pt x="47107" y="60364"/>
                  </a:lnTo>
                  <a:lnTo>
                    <a:pt x="38462" y="103039"/>
                  </a:lnTo>
                  <a:lnTo>
                    <a:pt x="38099" y="114299"/>
                  </a:lnTo>
                  <a:lnTo>
                    <a:pt x="38099" y="1943099"/>
                  </a:lnTo>
                  <a:lnTo>
                    <a:pt x="43900" y="1986839"/>
                  </a:lnTo>
                  <a:lnTo>
                    <a:pt x="60418" y="2023921"/>
                  </a:lnTo>
                  <a:lnTo>
                    <a:pt x="92213" y="2052505"/>
                  </a:lnTo>
                  <a:lnTo>
                    <a:pt x="106793" y="2056855"/>
                  </a:lnTo>
                  <a:lnTo>
                    <a:pt x="114299" y="20574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939800" y="1050046"/>
            <a:ext cx="12303125" cy="7854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105275" algn="ctr">
              <a:lnSpc>
                <a:spcPct val="100000"/>
              </a:lnSpc>
              <a:spcBef>
                <a:spcPts val="105"/>
              </a:spcBef>
            </a:pPr>
            <a:r>
              <a:rPr sz="2500" spc="-55" dirty="0">
                <a:solidFill>
                  <a:srgbClr val="1D3A8A"/>
                </a:solidFill>
                <a:latin typeface="Microsoft Sans Serif"/>
                <a:cs typeface="Microsoft Sans Serif"/>
              </a:rPr>
              <a:t>Discussion</a:t>
            </a:r>
            <a:r>
              <a:rPr sz="2500" spc="-85" dirty="0">
                <a:solidFill>
                  <a:srgbClr val="1D3A8A"/>
                </a:solidFill>
                <a:latin typeface="Microsoft Sans Serif"/>
                <a:cs typeface="Microsoft Sans Serif"/>
              </a:rPr>
              <a:t> </a:t>
            </a:r>
            <a:r>
              <a:rPr sz="2450" spc="-110" dirty="0">
                <a:solidFill>
                  <a:srgbClr val="1D3A8A"/>
                </a:solidFill>
                <a:latin typeface="Britannic Bold"/>
                <a:cs typeface="Britannic Bold"/>
              </a:rPr>
              <a:t>&amp;</a:t>
            </a:r>
            <a:r>
              <a:rPr sz="2450" spc="-105" dirty="0">
                <a:solidFill>
                  <a:srgbClr val="1D3A8A"/>
                </a:solidFill>
                <a:latin typeface="Britannic Bold"/>
                <a:cs typeface="Britannic Bold"/>
              </a:rPr>
              <a:t> </a:t>
            </a:r>
            <a:r>
              <a:rPr sz="2500" spc="-10" dirty="0">
                <a:solidFill>
                  <a:srgbClr val="1D3A8A"/>
                </a:solidFill>
                <a:latin typeface="Microsoft Sans Serif"/>
                <a:cs typeface="Microsoft Sans Serif"/>
              </a:rPr>
              <a:t>Reflection</a:t>
            </a:r>
            <a:endParaRPr sz="2500">
              <a:latin typeface="Microsoft Sans Serif"/>
              <a:cs typeface="Microsoft Sans Serif"/>
            </a:endParaRPr>
          </a:p>
          <a:p>
            <a:pPr marL="4105275" algn="ctr">
              <a:lnSpc>
                <a:spcPct val="100000"/>
              </a:lnSpc>
              <a:spcBef>
                <a:spcPts val="2400"/>
              </a:spcBef>
            </a:pPr>
            <a:r>
              <a:rPr sz="3050" b="1" spc="-145" dirty="0">
                <a:solidFill>
                  <a:srgbClr val="1D3A8A"/>
                </a:solidFill>
                <a:latin typeface="Arial"/>
                <a:cs typeface="Arial"/>
              </a:rPr>
              <a:t>Think</a:t>
            </a:r>
            <a:r>
              <a:rPr sz="3050" b="1" spc="-1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55" dirty="0">
                <a:solidFill>
                  <a:srgbClr val="1D3A8A"/>
                </a:solidFill>
                <a:latin typeface="Arial"/>
                <a:cs typeface="Arial"/>
              </a:rPr>
              <a:t>about</a:t>
            </a:r>
            <a:r>
              <a:rPr sz="3050" b="1" spc="-1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90" dirty="0">
                <a:solidFill>
                  <a:srgbClr val="1D3A8A"/>
                </a:solidFill>
                <a:latin typeface="Arial"/>
                <a:cs typeface="Arial"/>
              </a:rPr>
              <a:t>someone</a:t>
            </a:r>
            <a:r>
              <a:rPr sz="3050" b="1" spc="-180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90" dirty="0">
                <a:solidFill>
                  <a:srgbClr val="1D3A8A"/>
                </a:solidFill>
                <a:latin typeface="Arial"/>
                <a:cs typeface="Arial"/>
              </a:rPr>
              <a:t>you</a:t>
            </a:r>
            <a:r>
              <a:rPr sz="3050" b="1" spc="-1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75" dirty="0">
                <a:solidFill>
                  <a:srgbClr val="1D3A8A"/>
                </a:solidFill>
                <a:latin typeface="Arial"/>
                <a:cs typeface="Arial"/>
              </a:rPr>
              <a:t>know</a:t>
            </a:r>
            <a:r>
              <a:rPr sz="3050" b="1" spc="-1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3050" b="1" spc="-10" dirty="0">
                <a:solidFill>
                  <a:srgbClr val="1D3A8A"/>
                </a:solidFill>
                <a:latin typeface="Arial"/>
                <a:cs typeface="Arial"/>
              </a:rPr>
              <a:t>well</a:t>
            </a:r>
            <a:r>
              <a:rPr sz="3100" spc="-10" dirty="0">
                <a:solidFill>
                  <a:srgbClr val="1D3A8A"/>
                </a:solidFill>
                <a:latin typeface="Arial Black"/>
                <a:cs typeface="Arial Black"/>
              </a:rPr>
              <a:t>...</a:t>
            </a:r>
            <a:endParaRPr sz="3100">
              <a:latin typeface="Arial Black"/>
              <a:cs typeface="Arial Black"/>
            </a:endParaRPr>
          </a:p>
          <a:p>
            <a:pPr marL="4105275" algn="ctr">
              <a:lnSpc>
                <a:spcPct val="100000"/>
              </a:lnSpc>
              <a:spcBef>
                <a:spcPts val="180"/>
              </a:spcBef>
            </a:pPr>
            <a:r>
              <a:rPr sz="25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Consider</a:t>
            </a:r>
            <a:r>
              <a:rPr sz="25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their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temperament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dirty="0">
                <a:solidFill>
                  <a:srgbClr val="374050"/>
                </a:solidFill>
                <a:latin typeface="Microsoft Sans Serif"/>
                <a:cs typeface="Microsoft Sans Serif"/>
              </a:rPr>
              <a:t>profile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across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dirty="0">
                <a:solidFill>
                  <a:srgbClr val="374050"/>
                </a:solidFill>
                <a:latin typeface="Microsoft Sans Serif"/>
                <a:cs typeface="Microsoft Sans Serif"/>
              </a:rPr>
              <a:t>the</a:t>
            </a:r>
            <a:r>
              <a:rPr sz="2500" spc="-10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374050"/>
                </a:solidFill>
                <a:latin typeface="Microsoft Sans Serif"/>
                <a:cs typeface="Microsoft Sans Serif"/>
              </a:rPr>
              <a:t>9</a:t>
            </a:r>
            <a:r>
              <a:rPr sz="245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dimensions</a:t>
            </a:r>
            <a:r>
              <a:rPr sz="245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.</a:t>
            </a:r>
            <a:endParaRPr sz="245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305"/>
              </a:spcBef>
            </a:pPr>
            <a:endParaRPr sz="22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200" dirty="0">
                <a:solidFill>
                  <a:srgbClr val="049569"/>
                </a:solidFill>
                <a:latin typeface="Arial"/>
                <a:cs typeface="Arial"/>
              </a:rPr>
              <a:t>For</a:t>
            </a:r>
            <a:r>
              <a:rPr sz="2550" b="1" spc="-15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550" b="1" spc="-155" dirty="0">
                <a:solidFill>
                  <a:srgbClr val="049569"/>
                </a:solidFill>
                <a:latin typeface="Arial"/>
                <a:cs typeface="Arial"/>
              </a:rPr>
              <a:t>Parents</a:t>
            </a:r>
            <a:r>
              <a:rPr sz="2550" b="1" spc="-15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450" b="1" spc="-155" dirty="0">
                <a:solidFill>
                  <a:srgbClr val="049569"/>
                </a:solidFill>
                <a:latin typeface="Century Gothic"/>
                <a:cs typeface="Century Gothic"/>
              </a:rPr>
              <a:t>&amp;</a:t>
            </a:r>
            <a:r>
              <a:rPr sz="2450" b="1" spc="-125" dirty="0">
                <a:solidFill>
                  <a:srgbClr val="049569"/>
                </a:solidFill>
                <a:latin typeface="Century Gothic"/>
                <a:cs typeface="Century Gothic"/>
              </a:rPr>
              <a:t> </a:t>
            </a:r>
            <a:r>
              <a:rPr sz="2550" b="1" spc="-20" dirty="0">
                <a:solidFill>
                  <a:srgbClr val="049569"/>
                </a:solidFill>
                <a:latin typeface="Arial"/>
                <a:cs typeface="Arial"/>
              </a:rPr>
              <a:t>Caregivers</a:t>
            </a:r>
            <a:endParaRPr sz="2550">
              <a:latin typeface="Arial"/>
              <a:cs typeface="Arial"/>
            </a:endParaRPr>
          </a:p>
          <a:p>
            <a:pPr marL="2063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Apply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195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"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goodness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of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60" dirty="0">
                <a:solidFill>
                  <a:srgbClr val="374050"/>
                </a:solidFill>
                <a:latin typeface="Microsoft Sans Serif"/>
                <a:cs typeface="Microsoft Sans Serif"/>
              </a:rPr>
              <a:t>fit</a:t>
            </a:r>
            <a:r>
              <a:rPr sz="1950" spc="60" dirty="0">
                <a:solidFill>
                  <a:srgbClr val="374050"/>
                </a:solidFill>
                <a:latin typeface="Microsoft Sans Serif"/>
                <a:cs typeface="Microsoft Sans Serif"/>
              </a:rPr>
              <a:t>"</a:t>
            </a:r>
            <a:r>
              <a:rPr sz="195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the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start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Adapt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the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environment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the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child</a:t>
            </a:r>
            <a:r>
              <a:rPr sz="1950" dirty="0">
                <a:solidFill>
                  <a:srgbClr val="374050"/>
                </a:solidFill>
                <a:latin typeface="Microsoft Sans Serif"/>
                <a:cs typeface="Microsoft Sans Serif"/>
              </a:rPr>
              <a:t>'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s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style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Shift</a:t>
            </a:r>
            <a:r>
              <a:rPr sz="2000" spc="-1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being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20" dirty="0">
                <a:solidFill>
                  <a:srgbClr val="374050"/>
                </a:solidFill>
                <a:latin typeface="Microsoft Sans Serif"/>
                <a:cs typeface="Microsoft Sans Serif"/>
              </a:rPr>
              <a:t>a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manager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20" dirty="0">
                <a:solidFill>
                  <a:srgbClr val="374050"/>
                </a:solidFill>
                <a:latin typeface="Microsoft Sans Serif"/>
                <a:cs typeface="Microsoft Sans Serif"/>
              </a:rPr>
              <a:t>a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consultant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200" dirty="0">
                <a:solidFill>
                  <a:srgbClr val="D97705"/>
                </a:solidFill>
                <a:latin typeface="Arial"/>
                <a:cs typeface="Arial"/>
              </a:rPr>
              <a:t>For</a:t>
            </a:r>
            <a:r>
              <a:rPr sz="2550" b="1" spc="-165" dirty="0">
                <a:solidFill>
                  <a:srgbClr val="D97705"/>
                </a:solidFill>
                <a:latin typeface="Arial"/>
                <a:cs typeface="Arial"/>
              </a:rPr>
              <a:t> </a:t>
            </a:r>
            <a:r>
              <a:rPr sz="2550" b="1" spc="-40" dirty="0">
                <a:solidFill>
                  <a:srgbClr val="D97705"/>
                </a:solidFill>
                <a:latin typeface="Arial"/>
                <a:cs typeface="Arial"/>
              </a:rPr>
              <a:t>Individuals</a:t>
            </a:r>
            <a:endParaRPr sz="2550">
              <a:latin typeface="Arial"/>
              <a:cs typeface="Arial"/>
            </a:endParaRPr>
          </a:p>
          <a:p>
            <a:pPr marL="2063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Develop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self</a:t>
            </a:r>
            <a:r>
              <a:rPr sz="1950" dirty="0">
                <a:solidFill>
                  <a:srgbClr val="374050"/>
                </a:solidFill>
                <a:latin typeface="Microsoft Sans Serif"/>
                <a:cs typeface="Microsoft Sans Serif"/>
              </a:rPr>
              <a:t>-</a:t>
            </a:r>
            <a:r>
              <a:rPr sz="20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awareness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of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your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profile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Choose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fitting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careers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relationships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Create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environments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that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support</a:t>
            </a:r>
            <a:r>
              <a:rPr sz="20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you</a:t>
            </a:r>
            <a:endParaRPr sz="20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buClr>
                <a:srgbClr val="374050"/>
              </a:buClr>
              <a:buFont typeface="Microsoft Sans Serif"/>
              <a:buChar char="•"/>
            </a:pPr>
            <a:endParaRPr sz="18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2550" b="1" spc="-135" dirty="0">
                <a:solidFill>
                  <a:srgbClr val="E9580C"/>
                </a:solidFill>
                <a:latin typeface="Arial"/>
                <a:cs typeface="Arial"/>
              </a:rPr>
              <a:t>Universal</a:t>
            </a:r>
            <a:r>
              <a:rPr sz="2550" b="1" spc="-10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550" b="1" spc="-10" dirty="0">
                <a:solidFill>
                  <a:srgbClr val="E9580C"/>
                </a:solidFill>
                <a:latin typeface="Arial"/>
                <a:cs typeface="Arial"/>
              </a:rPr>
              <a:t>Benefits</a:t>
            </a:r>
            <a:endParaRPr sz="2550">
              <a:latin typeface="Arial"/>
              <a:cs typeface="Arial"/>
            </a:endParaRPr>
          </a:p>
          <a:p>
            <a:pPr marL="206375" indent="-193675">
              <a:lnSpc>
                <a:spcPct val="100000"/>
              </a:lnSpc>
              <a:spcBef>
                <a:spcPts val="715"/>
              </a:spcBef>
              <a:buSzPct val="97500"/>
              <a:buChar char="•"/>
              <a:tabLst>
                <a:tab pos="206375" algn="l"/>
              </a:tabLst>
            </a:pP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Move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from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conflict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to</a:t>
            </a:r>
            <a:r>
              <a:rPr sz="20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understanding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Appreciate</a:t>
            </a:r>
            <a:r>
              <a:rPr sz="20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20" dirty="0">
                <a:solidFill>
                  <a:srgbClr val="374050"/>
                </a:solidFill>
                <a:latin typeface="Microsoft Sans Serif"/>
                <a:cs typeface="Microsoft Sans Serif"/>
              </a:rPr>
              <a:t>a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diversity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374050"/>
                </a:solidFill>
                <a:latin typeface="Microsoft Sans Serif"/>
                <a:cs typeface="Microsoft Sans Serif"/>
              </a:rPr>
              <a:t>of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styles</a:t>
            </a:r>
            <a:endParaRPr sz="2000">
              <a:latin typeface="Microsoft Sans Serif"/>
              <a:cs typeface="Microsoft Sans Serif"/>
            </a:endParaRPr>
          </a:p>
          <a:p>
            <a:pPr marL="206375" indent="-193675">
              <a:lnSpc>
                <a:spcPct val="100000"/>
              </a:lnSpc>
              <a:buSzPct val="97500"/>
              <a:buChar char="•"/>
              <a:tabLst>
                <a:tab pos="206375" algn="l"/>
              </a:tabLst>
            </a:pPr>
            <a:r>
              <a:rPr sz="20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Build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empathy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through</a:t>
            </a:r>
            <a:r>
              <a:rPr sz="20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awareness</a:t>
            </a:r>
            <a:endParaRPr sz="2000">
              <a:latin typeface="Microsoft Sans Serif"/>
              <a:cs typeface="Microsoft Sans Serif"/>
            </a:endParaRPr>
          </a:p>
          <a:p>
            <a:pPr marL="4143375" algn="ctr">
              <a:lnSpc>
                <a:spcPct val="100000"/>
              </a:lnSpc>
              <a:spcBef>
                <a:spcPts val="550"/>
              </a:spcBef>
            </a:pPr>
            <a:r>
              <a:rPr sz="2000" b="1" spc="-114" dirty="0">
                <a:solidFill>
                  <a:srgbClr val="B45309"/>
                </a:solidFill>
                <a:latin typeface="Arial"/>
                <a:cs typeface="Arial"/>
              </a:rPr>
              <a:t>Work</a:t>
            </a:r>
            <a:r>
              <a:rPr sz="2000" b="1" spc="-70" dirty="0">
                <a:solidFill>
                  <a:srgbClr val="B45309"/>
                </a:solidFill>
                <a:latin typeface="Arial"/>
                <a:cs typeface="Arial"/>
              </a:rPr>
              <a:t> </a:t>
            </a:r>
            <a:r>
              <a:rPr sz="2000" b="1" spc="-80" dirty="0">
                <a:solidFill>
                  <a:srgbClr val="B45309"/>
                </a:solidFill>
                <a:latin typeface="Arial"/>
                <a:cs typeface="Arial"/>
              </a:rPr>
              <a:t>with</a:t>
            </a:r>
            <a:r>
              <a:rPr sz="2050" b="1" spc="-80" dirty="0">
                <a:solidFill>
                  <a:srgbClr val="B45309"/>
                </a:solidFill>
                <a:latin typeface="Tahoma"/>
                <a:cs typeface="Tahoma"/>
              </a:rPr>
              <a:t>,</a:t>
            </a:r>
            <a:r>
              <a:rPr sz="2050" b="1" spc="-150" dirty="0">
                <a:solidFill>
                  <a:srgbClr val="B45309"/>
                </a:solidFill>
                <a:latin typeface="Tahoma"/>
                <a:cs typeface="Tahoma"/>
              </a:rPr>
              <a:t> </a:t>
            </a:r>
            <a:r>
              <a:rPr sz="2000" b="1" spc="-105" dirty="0">
                <a:solidFill>
                  <a:srgbClr val="B45309"/>
                </a:solidFill>
                <a:latin typeface="Arial"/>
                <a:cs typeface="Arial"/>
              </a:rPr>
              <a:t>not</a:t>
            </a:r>
            <a:r>
              <a:rPr sz="2000" b="1" spc="-70" dirty="0">
                <a:solidFill>
                  <a:srgbClr val="B45309"/>
                </a:solidFill>
                <a:latin typeface="Arial"/>
                <a:cs typeface="Arial"/>
              </a:rPr>
              <a:t> </a:t>
            </a:r>
            <a:r>
              <a:rPr sz="2000" b="1" spc="-95" dirty="0">
                <a:solidFill>
                  <a:srgbClr val="B45309"/>
                </a:solidFill>
                <a:latin typeface="Arial"/>
                <a:cs typeface="Arial"/>
              </a:rPr>
              <a:t>against</a:t>
            </a:r>
            <a:r>
              <a:rPr sz="2050" b="1" spc="-95" dirty="0">
                <a:solidFill>
                  <a:srgbClr val="B45309"/>
                </a:solidFill>
                <a:latin typeface="Tahoma"/>
                <a:cs typeface="Tahoma"/>
              </a:rPr>
              <a:t>,</a:t>
            </a:r>
            <a:r>
              <a:rPr sz="2050" b="1" spc="-150" dirty="0">
                <a:solidFill>
                  <a:srgbClr val="B45309"/>
                </a:solidFill>
                <a:latin typeface="Tahoma"/>
                <a:cs typeface="Tahoma"/>
              </a:rPr>
              <a:t> </a:t>
            </a:r>
            <a:r>
              <a:rPr sz="2000" b="1" spc="-90" dirty="0">
                <a:solidFill>
                  <a:srgbClr val="B45309"/>
                </a:solidFill>
                <a:latin typeface="Arial"/>
                <a:cs typeface="Arial"/>
              </a:rPr>
              <a:t>natural</a:t>
            </a:r>
            <a:r>
              <a:rPr sz="2000" b="1" spc="-65" dirty="0">
                <a:solidFill>
                  <a:srgbClr val="B45309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B45309"/>
                </a:solidFill>
                <a:latin typeface="Arial"/>
                <a:cs typeface="Arial"/>
              </a:rPr>
              <a:t>tendencies</a:t>
            </a:r>
            <a:r>
              <a:rPr sz="2050" b="1" spc="-10" dirty="0">
                <a:solidFill>
                  <a:srgbClr val="B45309"/>
                </a:solidFill>
                <a:latin typeface="Tahoma"/>
                <a:cs typeface="Tahoma"/>
              </a:rPr>
              <a:t>.</a:t>
            </a:r>
            <a:endParaRPr sz="2050">
              <a:latin typeface="Tahoma"/>
              <a:cs typeface="Tahoma"/>
            </a:endParaRPr>
          </a:p>
        </p:txBody>
      </p:sp>
      <p:pic>
        <p:nvPicPr>
          <p:cNvPr id="15" name="Picture 14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4B822E79-9D53-9333-0CDD-069998EA2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58801" y="-200842"/>
            <a:ext cx="11333599" cy="2296342"/>
          </a:xfrm>
          <a:prstGeom prst="rect">
            <a:avLst/>
          </a:prstGeom>
        </p:spPr>
        <p:txBody>
          <a:bodyPr vert="horz" wrap="square" lIns="0" tIns="391994" rIns="0" bIns="0" rtlCol="0">
            <a:spAutoFit/>
          </a:bodyPr>
          <a:lstStyle/>
          <a:p>
            <a:pPr marL="1394460">
              <a:lnSpc>
                <a:spcPct val="100000"/>
              </a:lnSpc>
              <a:spcBef>
                <a:spcPts val="90"/>
              </a:spcBef>
            </a:pPr>
            <a:r>
              <a:rPr lang="en-US" sz="6100" spc="-245" dirty="0">
                <a:solidFill>
                  <a:srgbClr val="1D3A8A"/>
                </a:solidFill>
              </a:rPr>
              <a:t>9 Temperaments:</a:t>
            </a:r>
            <a:br>
              <a:rPr lang="en-US" sz="6100" spc="-245" dirty="0">
                <a:solidFill>
                  <a:srgbClr val="1D3A8A"/>
                </a:solidFill>
              </a:rPr>
            </a:br>
            <a:r>
              <a:rPr sz="6100" spc="-245" dirty="0">
                <a:solidFill>
                  <a:srgbClr val="1D3A8A"/>
                </a:solidFill>
              </a:rPr>
              <a:t>The</a:t>
            </a:r>
            <a:r>
              <a:rPr sz="6100" spc="-405" dirty="0">
                <a:solidFill>
                  <a:srgbClr val="1D3A8A"/>
                </a:solidFill>
              </a:rPr>
              <a:t> </a:t>
            </a:r>
            <a:r>
              <a:rPr sz="6250" spc="-434" dirty="0">
                <a:solidFill>
                  <a:srgbClr val="1D3A8A"/>
                </a:solidFill>
                <a:latin typeface="Times New Roman"/>
                <a:cs typeface="Times New Roman"/>
              </a:rPr>
              <a:t>"</a:t>
            </a:r>
            <a:r>
              <a:rPr sz="6100" spc="-434" dirty="0">
                <a:solidFill>
                  <a:srgbClr val="1D3A8A"/>
                </a:solidFill>
              </a:rPr>
              <a:t>How</a:t>
            </a:r>
            <a:r>
              <a:rPr sz="6250" spc="-434" dirty="0">
                <a:solidFill>
                  <a:srgbClr val="1D3A8A"/>
                </a:solidFill>
                <a:latin typeface="Times New Roman"/>
                <a:cs typeface="Times New Roman"/>
              </a:rPr>
              <a:t>"</a:t>
            </a:r>
            <a:r>
              <a:rPr sz="6250" spc="-270" dirty="0">
                <a:solidFill>
                  <a:srgbClr val="1D3A8A"/>
                </a:solidFill>
                <a:latin typeface="Times New Roman"/>
                <a:cs typeface="Times New Roman"/>
              </a:rPr>
              <a:t> </a:t>
            </a:r>
            <a:r>
              <a:rPr sz="6100" spc="-180" dirty="0">
                <a:solidFill>
                  <a:srgbClr val="1D3A8A"/>
                </a:solidFill>
              </a:rPr>
              <a:t>of</a:t>
            </a:r>
            <a:r>
              <a:rPr sz="6100" spc="-405" dirty="0">
                <a:solidFill>
                  <a:srgbClr val="1D3A8A"/>
                </a:solidFill>
              </a:rPr>
              <a:t> </a:t>
            </a:r>
            <a:r>
              <a:rPr sz="6100" spc="-290" dirty="0">
                <a:solidFill>
                  <a:srgbClr val="1D3A8A"/>
                </a:solidFill>
              </a:rPr>
              <a:t>Personality</a:t>
            </a:r>
            <a:endParaRPr sz="61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32348" y="8783819"/>
            <a:ext cx="11823700" cy="6369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000" spc="-70" dirty="0">
                <a:solidFill>
                  <a:srgbClr val="049569"/>
                </a:solidFill>
                <a:latin typeface="Microsoft Sans Serif"/>
                <a:cs typeface="Microsoft Sans Serif"/>
              </a:rPr>
              <a:t>Understanding</a:t>
            </a:r>
            <a:r>
              <a:rPr sz="4000" spc="-18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spc="-60" dirty="0">
                <a:solidFill>
                  <a:srgbClr val="049569"/>
                </a:solidFill>
                <a:latin typeface="Microsoft Sans Serif"/>
                <a:cs typeface="Microsoft Sans Serif"/>
              </a:rPr>
              <a:t>How</a:t>
            </a:r>
            <a:r>
              <a:rPr sz="4000" spc="-11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spc="-295" dirty="0">
                <a:solidFill>
                  <a:srgbClr val="049569"/>
                </a:solidFill>
                <a:latin typeface="Microsoft Sans Serif"/>
                <a:cs typeface="Microsoft Sans Serif"/>
              </a:rPr>
              <a:t>We</a:t>
            </a:r>
            <a:r>
              <a:rPr sz="4000" spc="-5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spc="-170" dirty="0">
                <a:solidFill>
                  <a:srgbClr val="049569"/>
                </a:solidFill>
                <a:latin typeface="Microsoft Sans Serif"/>
                <a:cs typeface="Microsoft Sans Serif"/>
              </a:rPr>
              <a:t>React</a:t>
            </a:r>
            <a:r>
              <a:rPr sz="4000" spc="-9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dirty="0">
                <a:solidFill>
                  <a:srgbClr val="049569"/>
                </a:solidFill>
                <a:latin typeface="Microsoft Sans Serif"/>
                <a:cs typeface="Microsoft Sans Serif"/>
              </a:rPr>
              <a:t>to</a:t>
            </a:r>
            <a:r>
              <a:rPr sz="4000" spc="-110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spc="-120" dirty="0">
                <a:solidFill>
                  <a:srgbClr val="049569"/>
                </a:solidFill>
                <a:latin typeface="Microsoft Sans Serif"/>
                <a:cs typeface="Microsoft Sans Serif"/>
              </a:rPr>
              <a:t>Environmental</a:t>
            </a:r>
            <a:r>
              <a:rPr sz="4000" spc="-105" dirty="0">
                <a:solidFill>
                  <a:srgbClr val="049569"/>
                </a:solidFill>
                <a:latin typeface="Microsoft Sans Serif"/>
                <a:cs typeface="Microsoft Sans Serif"/>
              </a:rPr>
              <a:t> </a:t>
            </a:r>
            <a:r>
              <a:rPr sz="4000" spc="-40" dirty="0">
                <a:solidFill>
                  <a:srgbClr val="049569"/>
                </a:solidFill>
                <a:latin typeface="Microsoft Sans Serif"/>
                <a:cs typeface="Microsoft Sans Serif"/>
              </a:rPr>
              <a:t>Stimuli</a:t>
            </a:r>
            <a:endParaRPr sz="4000">
              <a:latin typeface="Microsoft Sans Serif"/>
              <a:cs typeface="Microsoft Sans Serif"/>
            </a:endParaRPr>
          </a:p>
        </p:txBody>
      </p:sp>
      <p:pic>
        <p:nvPicPr>
          <p:cNvPr id="6" name="Picture 5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7956D952-6C01-AF50-A082-BF9D70716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949" y="1775977"/>
            <a:ext cx="6896100" cy="6896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5373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45" dirty="0">
                <a:solidFill>
                  <a:srgbClr val="1D3A8A"/>
                </a:solidFill>
              </a:rPr>
              <a:t>Creating</a:t>
            </a:r>
            <a:r>
              <a:rPr spc="-315" dirty="0">
                <a:solidFill>
                  <a:srgbClr val="1D3A8A"/>
                </a:solidFill>
              </a:rPr>
              <a:t> </a:t>
            </a:r>
            <a:r>
              <a:rPr spc="-235" dirty="0">
                <a:solidFill>
                  <a:srgbClr val="1D3A8A"/>
                </a:solidFill>
              </a:rPr>
              <a:t>a</a:t>
            </a:r>
            <a:r>
              <a:rPr spc="-315" dirty="0">
                <a:solidFill>
                  <a:srgbClr val="1D3A8A"/>
                </a:solidFill>
              </a:rPr>
              <a:t> </a:t>
            </a:r>
            <a:r>
              <a:rPr spc="-350" dirty="0">
                <a:solidFill>
                  <a:srgbClr val="1D3A8A"/>
                </a:solidFill>
              </a:rPr>
              <a:t>Goodness</a:t>
            </a:r>
            <a:r>
              <a:rPr sz="5200" spc="-350" dirty="0">
                <a:solidFill>
                  <a:srgbClr val="1D3A8A"/>
                </a:solidFill>
                <a:latin typeface="Berlin Sans FB"/>
                <a:cs typeface="Berlin Sans FB"/>
              </a:rPr>
              <a:t>-</a:t>
            </a:r>
            <a:r>
              <a:rPr spc="-240" dirty="0">
                <a:solidFill>
                  <a:srgbClr val="1D3A8A"/>
                </a:solidFill>
              </a:rPr>
              <a:t>of</a:t>
            </a:r>
            <a:r>
              <a:rPr sz="5200" spc="-240" dirty="0">
                <a:solidFill>
                  <a:srgbClr val="1D3A8A"/>
                </a:solidFill>
                <a:latin typeface="Berlin Sans FB"/>
                <a:cs typeface="Berlin Sans FB"/>
              </a:rPr>
              <a:t>-</a:t>
            </a:r>
            <a:r>
              <a:rPr spc="-254" dirty="0">
                <a:solidFill>
                  <a:srgbClr val="1D3A8A"/>
                </a:solidFill>
              </a:rPr>
              <a:t>Fit</a:t>
            </a:r>
            <a:r>
              <a:rPr spc="-310" dirty="0">
                <a:solidFill>
                  <a:srgbClr val="1D3A8A"/>
                </a:solidFill>
              </a:rPr>
              <a:t> </a:t>
            </a:r>
            <a:r>
              <a:rPr spc="-330" dirty="0">
                <a:solidFill>
                  <a:srgbClr val="1D3A8A"/>
                </a:solidFill>
              </a:rPr>
              <a:t>Environment</a:t>
            </a:r>
            <a:endParaRPr sz="5200">
              <a:latin typeface="Berlin Sans FB"/>
              <a:cs typeface="Berlin Sans FB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448800" y="3143249"/>
            <a:ext cx="8077200" cy="1943100"/>
            <a:chOff x="9448800" y="3143249"/>
            <a:chExt cx="8077200" cy="1943100"/>
          </a:xfrm>
        </p:grpSpPr>
        <p:sp>
          <p:nvSpPr>
            <p:cNvPr id="4" name="object 4"/>
            <p:cNvSpPr/>
            <p:nvPr/>
          </p:nvSpPr>
          <p:spPr>
            <a:xfrm>
              <a:off x="9467849" y="3143250"/>
              <a:ext cx="8058150" cy="1943100"/>
            </a:xfrm>
            <a:custGeom>
              <a:avLst/>
              <a:gdLst/>
              <a:ahLst/>
              <a:cxnLst/>
              <a:rect l="l" t="t" r="r" b="b"/>
              <a:pathLst>
                <a:path w="8058150" h="1943100">
                  <a:moveTo>
                    <a:pt x="7951355" y="1943099"/>
                  </a:moveTo>
                  <a:lnTo>
                    <a:pt x="88995" y="1943099"/>
                  </a:lnTo>
                  <a:lnTo>
                    <a:pt x="82801" y="1942367"/>
                  </a:lnTo>
                  <a:lnTo>
                    <a:pt x="37131" y="1919666"/>
                  </a:lnTo>
                  <a:lnTo>
                    <a:pt x="12577" y="1886060"/>
                  </a:lnTo>
                  <a:lnTo>
                    <a:pt x="609" y="1843738"/>
                  </a:lnTo>
                  <a:lnTo>
                    <a:pt x="0" y="1836304"/>
                  </a:lnTo>
                  <a:lnTo>
                    <a:pt x="0" y="18288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1"/>
                  </a:lnTo>
                  <a:lnTo>
                    <a:pt x="8029976" y="38784"/>
                  </a:lnTo>
                  <a:lnTo>
                    <a:pt x="8052319" y="77492"/>
                  </a:lnTo>
                  <a:lnTo>
                    <a:pt x="8058149" y="106794"/>
                  </a:lnTo>
                  <a:lnTo>
                    <a:pt x="8058149" y="1836304"/>
                  </a:lnTo>
                  <a:lnTo>
                    <a:pt x="8046574" y="1879473"/>
                  </a:lnTo>
                  <a:lnTo>
                    <a:pt x="8019364" y="1914928"/>
                  </a:lnTo>
                  <a:lnTo>
                    <a:pt x="7980655" y="1937270"/>
                  </a:lnTo>
                  <a:lnTo>
                    <a:pt x="7958786" y="1942367"/>
                  </a:lnTo>
                  <a:lnTo>
                    <a:pt x="7951355" y="19430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48800" y="3143249"/>
              <a:ext cx="114300" cy="1943100"/>
            </a:xfrm>
            <a:custGeom>
              <a:avLst/>
              <a:gdLst/>
              <a:ahLst/>
              <a:cxnLst/>
              <a:rect l="l" t="t" r="r" b="b"/>
              <a:pathLst>
                <a:path w="114300" h="1943100">
                  <a:moveTo>
                    <a:pt x="114299" y="1943100"/>
                  </a:moveTo>
                  <a:lnTo>
                    <a:pt x="70557" y="1934398"/>
                  </a:lnTo>
                  <a:lnTo>
                    <a:pt x="33477" y="1909621"/>
                  </a:lnTo>
                  <a:lnTo>
                    <a:pt x="8700" y="1872539"/>
                  </a:lnTo>
                  <a:lnTo>
                    <a:pt x="0" y="1828799"/>
                  </a:lnTo>
                  <a:lnTo>
                    <a:pt x="0" y="114299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1828799"/>
                  </a:lnTo>
                  <a:lnTo>
                    <a:pt x="43899" y="1872539"/>
                  </a:lnTo>
                  <a:lnTo>
                    <a:pt x="60418" y="1909621"/>
                  </a:lnTo>
                  <a:lnTo>
                    <a:pt x="92212" y="1938205"/>
                  </a:lnTo>
                  <a:lnTo>
                    <a:pt x="106792" y="1942555"/>
                  </a:lnTo>
                  <a:lnTo>
                    <a:pt x="114299" y="19431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9448800" y="5314950"/>
            <a:ext cx="8077200" cy="1943100"/>
            <a:chOff x="9448800" y="5314950"/>
            <a:chExt cx="8077200" cy="1943100"/>
          </a:xfrm>
        </p:grpSpPr>
        <p:sp>
          <p:nvSpPr>
            <p:cNvPr id="7" name="object 7"/>
            <p:cNvSpPr/>
            <p:nvPr/>
          </p:nvSpPr>
          <p:spPr>
            <a:xfrm>
              <a:off x="9467849" y="5314950"/>
              <a:ext cx="8058150" cy="1943100"/>
            </a:xfrm>
            <a:custGeom>
              <a:avLst/>
              <a:gdLst/>
              <a:ahLst/>
              <a:cxnLst/>
              <a:rect l="l" t="t" r="r" b="b"/>
              <a:pathLst>
                <a:path w="8058150" h="1943100">
                  <a:moveTo>
                    <a:pt x="7951355" y="1943100"/>
                  </a:moveTo>
                  <a:lnTo>
                    <a:pt x="88995" y="1943100"/>
                  </a:lnTo>
                  <a:lnTo>
                    <a:pt x="82801" y="1942368"/>
                  </a:lnTo>
                  <a:lnTo>
                    <a:pt x="37131" y="1919666"/>
                  </a:lnTo>
                  <a:lnTo>
                    <a:pt x="12577" y="1886061"/>
                  </a:lnTo>
                  <a:lnTo>
                    <a:pt x="609" y="1843737"/>
                  </a:lnTo>
                  <a:lnTo>
                    <a:pt x="0" y="1836304"/>
                  </a:lnTo>
                  <a:lnTo>
                    <a:pt x="0" y="1828800"/>
                  </a:lnTo>
                  <a:lnTo>
                    <a:pt x="0" y="106795"/>
                  </a:lnTo>
                  <a:lnTo>
                    <a:pt x="9643" y="63624"/>
                  </a:lnTo>
                  <a:lnTo>
                    <a:pt x="32320" y="28169"/>
                  </a:lnTo>
                  <a:lnTo>
                    <a:pt x="64576" y="5828"/>
                  </a:lnTo>
                  <a:lnTo>
                    <a:pt x="88995" y="0"/>
                  </a:lnTo>
                  <a:lnTo>
                    <a:pt x="7951355" y="0"/>
                  </a:lnTo>
                  <a:lnTo>
                    <a:pt x="7994523" y="11571"/>
                  </a:lnTo>
                  <a:lnTo>
                    <a:pt x="8029976" y="38783"/>
                  </a:lnTo>
                  <a:lnTo>
                    <a:pt x="8052319" y="77492"/>
                  </a:lnTo>
                  <a:lnTo>
                    <a:pt x="8058149" y="106795"/>
                  </a:lnTo>
                  <a:lnTo>
                    <a:pt x="8058149" y="1836304"/>
                  </a:lnTo>
                  <a:lnTo>
                    <a:pt x="8046574" y="1879474"/>
                  </a:lnTo>
                  <a:lnTo>
                    <a:pt x="8019364" y="1914928"/>
                  </a:lnTo>
                  <a:lnTo>
                    <a:pt x="7980655" y="1937270"/>
                  </a:lnTo>
                  <a:lnTo>
                    <a:pt x="7958786" y="1942368"/>
                  </a:lnTo>
                  <a:lnTo>
                    <a:pt x="7951355" y="19431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448800" y="5314950"/>
              <a:ext cx="114300" cy="1943100"/>
            </a:xfrm>
            <a:custGeom>
              <a:avLst/>
              <a:gdLst/>
              <a:ahLst/>
              <a:cxnLst/>
              <a:rect l="l" t="t" r="r" b="b"/>
              <a:pathLst>
                <a:path w="114300" h="1943100">
                  <a:moveTo>
                    <a:pt x="114299" y="1943100"/>
                  </a:moveTo>
                  <a:lnTo>
                    <a:pt x="70557" y="1934397"/>
                  </a:lnTo>
                  <a:lnTo>
                    <a:pt x="33477" y="1909621"/>
                  </a:lnTo>
                  <a:lnTo>
                    <a:pt x="8700" y="1872539"/>
                  </a:lnTo>
                  <a:lnTo>
                    <a:pt x="0" y="1828799"/>
                  </a:lnTo>
                  <a:lnTo>
                    <a:pt x="0" y="114299"/>
                  </a:lnTo>
                  <a:lnTo>
                    <a:pt x="8699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2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1" y="103040"/>
                  </a:lnTo>
                  <a:lnTo>
                    <a:pt x="38099" y="114299"/>
                  </a:lnTo>
                  <a:lnTo>
                    <a:pt x="38099" y="1828799"/>
                  </a:lnTo>
                  <a:lnTo>
                    <a:pt x="43899" y="1872539"/>
                  </a:lnTo>
                  <a:lnTo>
                    <a:pt x="60418" y="1909621"/>
                  </a:lnTo>
                  <a:lnTo>
                    <a:pt x="92212" y="1938204"/>
                  </a:lnTo>
                  <a:lnTo>
                    <a:pt x="106792" y="1942555"/>
                  </a:lnTo>
                  <a:lnTo>
                    <a:pt x="114299" y="19431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459"/>
              </a:spcBef>
            </a:pPr>
            <a:r>
              <a:rPr spc="-60" dirty="0"/>
              <a:t>Optimal</a:t>
            </a:r>
            <a:r>
              <a:rPr spc="-95" dirty="0"/>
              <a:t> </a:t>
            </a:r>
            <a:r>
              <a:rPr spc="-35" dirty="0"/>
              <a:t>development</a:t>
            </a:r>
            <a:r>
              <a:rPr spc="-90" dirty="0"/>
              <a:t> </a:t>
            </a:r>
            <a:r>
              <a:rPr dirty="0"/>
              <a:t>occurs</a:t>
            </a:r>
            <a:r>
              <a:rPr spc="-90" dirty="0"/>
              <a:t> </a:t>
            </a:r>
            <a:r>
              <a:rPr dirty="0"/>
              <a:t>when</a:t>
            </a:r>
            <a:r>
              <a:rPr spc="-95" dirty="0"/>
              <a:t> </a:t>
            </a:r>
            <a:r>
              <a:rPr spc="-30" dirty="0"/>
              <a:t>environment</a:t>
            </a:r>
            <a:r>
              <a:rPr spc="-90" dirty="0"/>
              <a:t> </a:t>
            </a:r>
            <a:r>
              <a:rPr spc="-10" dirty="0"/>
              <a:t>matches </a:t>
            </a:r>
            <a:r>
              <a:rPr spc="-20" dirty="0"/>
              <a:t>individual</a:t>
            </a:r>
            <a:r>
              <a:rPr spc="-60" dirty="0"/>
              <a:t> </a:t>
            </a:r>
            <a:r>
              <a:rPr spc="-10" dirty="0"/>
              <a:t>temperament</a:t>
            </a:r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2250"/>
          </a:p>
          <a:p>
            <a:pPr marL="279400">
              <a:lnSpc>
                <a:spcPct val="100000"/>
              </a:lnSpc>
              <a:spcBef>
                <a:spcPts val="5"/>
              </a:spcBef>
            </a:pPr>
            <a:r>
              <a:rPr sz="2000" b="1" spc="-150" dirty="0">
                <a:solidFill>
                  <a:srgbClr val="049569"/>
                </a:solidFill>
                <a:latin typeface="Arial"/>
                <a:cs typeface="Arial"/>
              </a:rPr>
              <a:t>Good</a:t>
            </a:r>
            <a:r>
              <a:rPr sz="2000" b="1" spc="-9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000" b="1" spc="-105" dirty="0">
                <a:solidFill>
                  <a:srgbClr val="049569"/>
                </a:solidFill>
                <a:latin typeface="Arial"/>
                <a:cs typeface="Arial"/>
              </a:rPr>
              <a:t>Fit</a:t>
            </a:r>
            <a:r>
              <a:rPr sz="2000" b="1" spc="-9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049569"/>
                </a:solidFill>
                <a:latin typeface="Arial"/>
                <a:cs typeface="Arial"/>
              </a:rPr>
              <a:t>Results</a:t>
            </a:r>
            <a:endParaRPr sz="2000">
              <a:latin typeface="Arial"/>
              <a:cs typeface="Arial"/>
            </a:endParaRPr>
          </a:p>
          <a:p>
            <a:pPr marL="472440" indent="-193040">
              <a:lnSpc>
                <a:spcPct val="100000"/>
              </a:lnSpc>
              <a:spcBef>
                <a:spcPts val="90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50" dirty="0">
                <a:solidFill>
                  <a:srgbClr val="374050"/>
                </a:solidFill>
              </a:rPr>
              <a:t>Harmony</a:t>
            </a:r>
            <a:r>
              <a:rPr sz="2000" spc="-85" dirty="0">
                <a:solidFill>
                  <a:srgbClr val="374050"/>
                </a:solidFill>
              </a:rPr>
              <a:t> </a:t>
            </a:r>
            <a:r>
              <a:rPr sz="2000" spc="-25" dirty="0">
                <a:solidFill>
                  <a:srgbClr val="374050"/>
                </a:solidFill>
              </a:rPr>
              <a:t>between</a:t>
            </a:r>
            <a:r>
              <a:rPr sz="2000" spc="-85" dirty="0">
                <a:solidFill>
                  <a:srgbClr val="374050"/>
                </a:solidFill>
              </a:rPr>
              <a:t> </a:t>
            </a:r>
            <a:r>
              <a:rPr sz="2000" spc="-25" dirty="0">
                <a:solidFill>
                  <a:srgbClr val="374050"/>
                </a:solidFill>
              </a:rPr>
              <a:t>person</a:t>
            </a:r>
            <a:r>
              <a:rPr sz="2000" spc="-80" dirty="0">
                <a:solidFill>
                  <a:srgbClr val="374050"/>
                </a:solidFill>
              </a:rPr>
              <a:t> </a:t>
            </a:r>
            <a:r>
              <a:rPr sz="2000" spc="-40" dirty="0">
                <a:solidFill>
                  <a:srgbClr val="374050"/>
                </a:solidFill>
              </a:rPr>
              <a:t>and</a:t>
            </a:r>
            <a:r>
              <a:rPr sz="2000" spc="-85" dirty="0">
                <a:solidFill>
                  <a:srgbClr val="374050"/>
                </a:solidFill>
              </a:rPr>
              <a:t> </a:t>
            </a:r>
            <a:r>
              <a:rPr sz="2000" spc="-10" dirty="0">
                <a:solidFill>
                  <a:srgbClr val="374050"/>
                </a:solidFill>
              </a:rPr>
              <a:t>environment</a:t>
            </a:r>
            <a:endParaRPr sz="2000"/>
          </a:p>
          <a:p>
            <a:pPr marL="4724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75" dirty="0">
                <a:solidFill>
                  <a:srgbClr val="374050"/>
                </a:solidFill>
              </a:rPr>
              <a:t>Reduced</a:t>
            </a:r>
            <a:r>
              <a:rPr sz="2000" spc="-60" dirty="0">
                <a:solidFill>
                  <a:srgbClr val="374050"/>
                </a:solidFill>
              </a:rPr>
              <a:t> </a:t>
            </a:r>
            <a:r>
              <a:rPr sz="2000" spc="-25" dirty="0">
                <a:solidFill>
                  <a:srgbClr val="374050"/>
                </a:solidFill>
              </a:rPr>
              <a:t>stress</a:t>
            </a:r>
            <a:r>
              <a:rPr sz="2000" spc="-65" dirty="0">
                <a:solidFill>
                  <a:srgbClr val="374050"/>
                </a:solidFill>
              </a:rPr>
              <a:t> </a:t>
            </a:r>
            <a:r>
              <a:rPr sz="2000" spc="-40" dirty="0">
                <a:solidFill>
                  <a:srgbClr val="374050"/>
                </a:solidFill>
              </a:rPr>
              <a:t>and</a:t>
            </a:r>
            <a:r>
              <a:rPr sz="2000" spc="-60" dirty="0">
                <a:solidFill>
                  <a:srgbClr val="374050"/>
                </a:solidFill>
              </a:rPr>
              <a:t> </a:t>
            </a:r>
            <a:r>
              <a:rPr sz="2000" spc="-10" dirty="0">
                <a:solidFill>
                  <a:srgbClr val="374050"/>
                </a:solidFill>
              </a:rPr>
              <a:t>conflict</a:t>
            </a:r>
            <a:endParaRPr sz="2000"/>
          </a:p>
          <a:p>
            <a:pPr marL="472440" indent="-193040">
              <a:lnSpc>
                <a:spcPct val="100000"/>
              </a:lnSpc>
              <a:spcBef>
                <a:spcPts val="55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70" dirty="0">
                <a:solidFill>
                  <a:srgbClr val="374050"/>
                </a:solidFill>
              </a:rPr>
              <a:t>Enhanced</a:t>
            </a:r>
            <a:r>
              <a:rPr sz="2000" spc="-65" dirty="0">
                <a:solidFill>
                  <a:srgbClr val="374050"/>
                </a:solidFill>
              </a:rPr>
              <a:t> </a:t>
            </a:r>
            <a:r>
              <a:rPr sz="2000" spc="-40" dirty="0">
                <a:solidFill>
                  <a:srgbClr val="374050"/>
                </a:solidFill>
              </a:rPr>
              <a:t>development</a:t>
            </a:r>
            <a:r>
              <a:rPr sz="2000" spc="-60" dirty="0">
                <a:solidFill>
                  <a:srgbClr val="374050"/>
                </a:solidFill>
              </a:rPr>
              <a:t> </a:t>
            </a:r>
            <a:r>
              <a:rPr sz="2000" spc="-40" dirty="0">
                <a:solidFill>
                  <a:srgbClr val="374050"/>
                </a:solidFill>
              </a:rPr>
              <a:t>and</a:t>
            </a:r>
            <a:r>
              <a:rPr sz="2000" spc="-65" dirty="0">
                <a:solidFill>
                  <a:srgbClr val="374050"/>
                </a:solidFill>
              </a:rPr>
              <a:t> </a:t>
            </a:r>
            <a:r>
              <a:rPr sz="2000" dirty="0">
                <a:solidFill>
                  <a:srgbClr val="374050"/>
                </a:solidFill>
              </a:rPr>
              <a:t>well</a:t>
            </a:r>
            <a:r>
              <a:rPr sz="2050" dirty="0">
                <a:solidFill>
                  <a:srgbClr val="374050"/>
                </a:solidFill>
              </a:rPr>
              <a:t>-</a:t>
            </a:r>
            <a:r>
              <a:rPr sz="2000" spc="-10" dirty="0">
                <a:solidFill>
                  <a:srgbClr val="374050"/>
                </a:solidFill>
              </a:rPr>
              <a:t>being</a:t>
            </a:r>
            <a:endParaRPr sz="2000"/>
          </a:p>
          <a:p>
            <a:pPr>
              <a:lnSpc>
                <a:spcPct val="100000"/>
              </a:lnSpc>
              <a:buClr>
                <a:srgbClr val="374050"/>
              </a:buClr>
              <a:buFont typeface="Microsoft Sans Serif"/>
              <a:buChar char="•"/>
            </a:pPr>
            <a:endParaRPr sz="1800"/>
          </a:p>
          <a:p>
            <a:pPr>
              <a:lnSpc>
                <a:spcPct val="100000"/>
              </a:lnSpc>
              <a:spcBef>
                <a:spcPts val="1310"/>
              </a:spcBef>
              <a:buClr>
                <a:srgbClr val="374050"/>
              </a:buClr>
              <a:buFont typeface="Microsoft Sans Serif"/>
              <a:buChar char="•"/>
            </a:pPr>
            <a:endParaRPr sz="1800"/>
          </a:p>
          <a:p>
            <a:pPr marL="279400">
              <a:lnSpc>
                <a:spcPct val="100000"/>
              </a:lnSpc>
              <a:spcBef>
                <a:spcPts val="5"/>
              </a:spcBef>
            </a:pPr>
            <a:r>
              <a:rPr sz="2000" b="1" spc="-140" dirty="0">
                <a:solidFill>
                  <a:srgbClr val="E9580C"/>
                </a:solidFill>
                <a:latin typeface="Arial"/>
                <a:cs typeface="Arial"/>
              </a:rPr>
              <a:t>Poor</a:t>
            </a:r>
            <a:r>
              <a:rPr sz="2000" b="1" spc="-8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000" b="1" spc="-105" dirty="0">
                <a:solidFill>
                  <a:srgbClr val="E9580C"/>
                </a:solidFill>
                <a:latin typeface="Arial"/>
                <a:cs typeface="Arial"/>
              </a:rPr>
              <a:t>Fit</a:t>
            </a:r>
            <a:r>
              <a:rPr sz="2000" b="1" spc="-80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E9580C"/>
                </a:solidFill>
                <a:latin typeface="Arial"/>
                <a:cs typeface="Arial"/>
              </a:rPr>
              <a:t>Results</a:t>
            </a:r>
            <a:endParaRPr sz="2000">
              <a:latin typeface="Arial"/>
              <a:cs typeface="Arial"/>
            </a:endParaRPr>
          </a:p>
          <a:p>
            <a:pPr marL="472440" indent="-193040">
              <a:lnSpc>
                <a:spcPct val="100000"/>
              </a:lnSpc>
              <a:spcBef>
                <a:spcPts val="85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60" dirty="0">
                <a:solidFill>
                  <a:srgbClr val="374050"/>
                </a:solidFill>
              </a:rPr>
              <a:t>Stress</a:t>
            </a:r>
            <a:r>
              <a:rPr sz="2050" spc="-60" dirty="0">
                <a:solidFill>
                  <a:srgbClr val="374050"/>
                </a:solidFill>
              </a:rPr>
              <a:t>,</a:t>
            </a:r>
            <a:r>
              <a:rPr sz="2050" spc="-75" dirty="0">
                <a:solidFill>
                  <a:srgbClr val="374050"/>
                </a:solidFill>
              </a:rPr>
              <a:t> </a:t>
            </a:r>
            <a:r>
              <a:rPr sz="2000" spc="-35" dirty="0">
                <a:solidFill>
                  <a:srgbClr val="374050"/>
                </a:solidFill>
              </a:rPr>
              <a:t>anxiety</a:t>
            </a:r>
            <a:r>
              <a:rPr sz="2050" spc="-35" dirty="0">
                <a:solidFill>
                  <a:srgbClr val="374050"/>
                </a:solidFill>
              </a:rPr>
              <a:t>,</a:t>
            </a:r>
            <a:r>
              <a:rPr sz="2050" spc="-70" dirty="0">
                <a:solidFill>
                  <a:srgbClr val="374050"/>
                </a:solidFill>
              </a:rPr>
              <a:t> </a:t>
            </a:r>
            <a:r>
              <a:rPr sz="2000" spc="-40" dirty="0">
                <a:solidFill>
                  <a:srgbClr val="374050"/>
                </a:solidFill>
              </a:rPr>
              <a:t>and</a:t>
            </a:r>
            <a:r>
              <a:rPr sz="2000" spc="-55" dirty="0">
                <a:solidFill>
                  <a:srgbClr val="374050"/>
                </a:solidFill>
              </a:rPr>
              <a:t> </a:t>
            </a:r>
            <a:r>
              <a:rPr sz="2000" spc="-10" dirty="0">
                <a:solidFill>
                  <a:srgbClr val="374050"/>
                </a:solidFill>
              </a:rPr>
              <a:t>conflict</a:t>
            </a:r>
            <a:endParaRPr sz="2000"/>
          </a:p>
          <a:p>
            <a:pPr marL="472440" indent="-193040">
              <a:lnSpc>
                <a:spcPct val="100000"/>
              </a:lnSpc>
              <a:spcBef>
                <a:spcPts val="59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45" dirty="0">
                <a:solidFill>
                  <a:srgbClr val="374050"/>
                </a:solidFill>
              </a:rPr>
              <a:t>Maladaptive</a:t>
            </a:r>
            <a:r>
              <a:rPr sz="2000" spc="-55" dirty="0">
                <a:solidFill>
                  <a:srgbClr val="374050"/>
                </a:solidFill>
              </a:rPr>
              <a:t> </a:t>
            </a:r>
            <a:r>
              <a:rPr sz="2000" spc="-10" dirty="0">
                <a:solidFill>
                  <a:srgbClr val="374050"/>
                </a:solidFill>
              </a:rPr>
              <a:t>functioning</a:t>
            </a:r>
            <a:endParaRPr sz="2000"/>
          </a:p>
          <a:p>
            <a:pPr marL="4724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472440" algn="l"/>
              </a:tabLst>
            </a:pPr>
            <a:r>
              <a:rPr sz="2000" spc="-55" dirty="0">
                <a:solidFill>
                  <a:srgbClr val="374050"/>
                </a:solidFill>
              </a:rPr>
              <a:t>Behavioral</a:t>
            </a:r>
            <a:r>
              <a:rPr sz="2000" spc="-75" dirty="0">
                <a:solidFill>
                  <a:srgbClr val="374050"/>
                </a:solidFill>
              </a:rPr>
              <a:t> </a:t>
            </a:r>
            <a:r>
              <a:rPr sz="2000" spc="-10" dirty="0">
                <a:solidFill>
                  <a:srgbClr val="374050"/>
                </a:solidFill>
              </a:rPr>
              <a:t>problems</a:t>
            </a:r>
            <a:endParaRPr sz="2000"/>
          </a:p>
        </p:txBody>
      </p:sp>
      <p:sp>
        <p:nvSpPr>
          <p:cNvPr id="10" name="object 10"/>
          <p:cNvSpPr/>
          <p:nvPr/>
        </p:nvSpPr>
        <p:spPr>
          <a:xfrm>
            <a:off x="11010899" y="7562850"/>
            <a:ext cx="4953000" cy="533400"/>
          </a:xfrm>
          <a:custGeom>
            <a:avLst/>
            <a:gdLst/>
            <a:ahLst/>
            <a:cxnLst/>
            <a:rect l="l" t="t" r="r" b="b"/>
            <a:pathLst>
              <a:path w="4953000" h="533400">
                <a:moveTo>
                  <a:pt x="4881803" y="533400"/>
                </a:moveTo>
                <a:lnTo>
                  <a:pt x="71197" y="533400"/>
                </a:lnTo>
                <a:lnTo>
                  <a:pt x="66242" y="532911"/>
                </a:lnTo>
                <a:lnTo>
                  <a:pt x="29703" y="517777"/>
                </a:lnTo>
                <a:lnTo>
                  <a:pt x="3885" y="481737"/>
                </a:lnTo>
                <a:lnTo>
                  <a:pt x="0" y="462202"/>
                </a:lnTo>
                <a:lnTo>
                  <a:pt x="0" y="457200"/>
                </a:lnTo>
                <a:lnTo>
                  <a:pt x="0" y="71196"/>
                </a:lnTo>
                <a:lnTo>
                  <a:pt x="15620" y="29703"/>
                </a:lnTo>
                <a:lnTo>
                  <a:pt x="51661" y="3885"/>
                </a:lnTo>
                <a:lnTo>
                  <a:pt x="71197" y="0"/>
                </a:lnTo>
                <a:lnTo>
                  <a:pt x="4881803" y="0"/>
                </a:lnTo>
                <a:lnTo>
                  <a:pt x="4923293" y="15620"/>
                </a:lnTo>
                <a:lnTo>
                  <a:pt x="4949113" y="51661"/>
                </a:lnTo>
                <a:lnTo>
                  <a:pt x="4953000" y="71196"/>
                </a:lnTo>
                <a:lnTo>
                  <a:pt x="4953000" y="462202"/>
                </a:lnTo>
                <a:lnTo>
                  <a:pt x="4937376" y="503693"/>
                </a:lnTo>
                <a:lnTo>
                  <a:pt x="4901337" y="529512"/>
                </a:lnTo>
                <a:lnTo>
                  <a:pt x="4886757" y="532911"/>
                </a:lnTo>
                <a:lnTo>
                  <a:pt x="4881803" y="533400"/>
                </a:lnTo>
                <a:close/>
              </a:path>
            </a:pathLst>
          </a:custGeom>
          <a:solidFill>
            <a:srgbClr val="D9770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1299576" y="7628731"/>
            <a:ext cx="4375785" cy="3429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000" b="1" spc="-114" dirty="0">
                <a:solidFill>
                  <a:srgbClr val="FFFFFF"/>
                </a:solidFill>
                <a:latin typeface="Arial"/>
                <a:cs typeface="Arial"/>
              </a:rPr>
              <a:t>Work</a:t>
            </a:r>
            <a:r>
              <a:rPr sz="20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75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0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95" dirty="0">
                <a:solidFill>
                  <a:srgbClr val="FFFFFF"/>
                </a:solidFill>
                <a:latin typeface="Arial"/>
                <a:cs typeface="Arial"/>
              </a:rPr>
              <a:t>temperament</a:t>
            </a:r>
            <a:r>
              <a:rPr sz="2050" b="1" spc="-95" dirty="0">
                <a:solidFill>
                  <a:srgbClr val="FFFFFF"/>
                </a:solidFill>
                <a:latin typeface="Tahoma"/>
                <a:cs typeface="Tahoma"/>
              </a:rPr>
              <a:t>,</a:t>
            </a:r>
            <a:r>
              <a:rPr sz="2050" b="1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b="1" spc="-105" dirty="0">
                <a:solidFill>
                  <a:srgbClr val="FFFFFF"/>
                </a:solidFill>
                <a:latin typeface="Arial"/>
                <a:cs typeface="Arial"/>
              </a:rPr>
              <a:t>not</a:t>
            </a:r>
            <a:r>
              <a:rPr sz="20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95" dirty="0">
                <a:solidFill>
                  <a:srgbClr val="FFFFFF"/>
                </a:solidFill>
                <a:latin typeface="Arial"/>
                <a:cs typeface="Arial"/>
              </a:rPr>
              <a:t>against</a:t>
            </a:r>
            <a:r>
              <a:rPr sz="20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62200" y="3067050"/>
            <a:ext cx="4876800" cy="4114800"/>
          </a:xfrm>
          <a:prstGeom prst="rect">
            <a:avLst/>
          </a:prstGeom>
        </p:spPr>
      </p:pic>
      <p:pic>
        <p:nvPicPr>
          <p:cNvPr id="14" name="Picture 13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3D31ED4D-3AF3-3BB0-C157-9130E05B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915669">
              <a:lnSpc>
                <a:spcPct val="100000"/>
              </a:lnSpc>
              <a:spcBef>
                <a:spcPts val="114"/>
              </a:spcBef>
            </a:pPr>
            <a:r>
              <a:rPr sz="6100" spc="-325" dirty="0">
                <a:solidFill>
                  <a:srgbClr val="1D3A8A"/>
                </a:solidFill>
              </a:rPr>
              <a:t>Discover</a:t>
            </a:r>
            <a:r>
              <a:rPr sz="6100" spc="-400" dirty="0">
                <a:solidFill>
                  <a:srgbClr val="1D3A8A"/>
                </a:solidFill>
              </a:rPr>
              <a:t> </a:t>
            </a:r>
            <a:r>
              <a:rPr sz="6100" spc="-900" dirty="0">
                <a:solidFill>
                  <a:srgbClr val="1D3A8A"/>
                </a:solidFill>
              </a:rPr>
              <a:t>Y</a:t>
            </a:r>
            <a:r>
              <a:rPr sz="6100" spc="-285" dirty="0">
                <a:solidFill>
                  <a:srgbClr val="1D3A8A"/>
                </a:solidFill>
              </a:rPr>
              <a:t>our</a:t>
            </a:r>
            <a:r>
              <a:rPr sz="6100" spc="-400" dirty="0">
                <a:solidFill>
                  <a:srgbClr val="1D3A8A"/>
                </a:solidFill>
              </a:rPr>
              <a:t> </a:t>
            </a:r>
            <a:r>
              <a:rPr sz="6100" spc="-335" dirty="0">
                <a:solidFill>
                  <a:srgbClr val="1D3A8A"/>
                </a:solidFill>
              </a:rPr>
              <a:t>Temperament</a:t>
            </a:r>
            <a:endParaRPr sz="6100"/>
          </a:p>
        </p:txBody>
      </p:sp>
      <p:sp>
        <p:nvSpPr>
          <p:cNvPr id="3" name="object 3"/>
          <p:cNvSpPr/>
          <p:nvPr/>
        </p:nvSpPr>
        <p:spPr>
          <a:xfrm>
            <a:off x="4572000" y="5886450"/>
            <a:ext cx="3429000" cy="647700"/>
          </a:xfrm>
          <a:custGeom>
            <a:avLst/>
            <a:gdLst/>
            <a:ahLst/>
            <a:cxnLst/>
            <a:rect l="l" t="t" r="r" b="b"/>
            <a:pathLst>
              <a:path w="3429000" h="647700">
                <a:moveTo>
                  <a:pt x="3357802" y="647699"/>
                </a:moveTo>
                <a:lnTo>
                  <a:pt x="71196" y="647699"/>
                </a:lnTo>
                <a:lnTo>
                  <a:pt x="66241" y="647211"/>
                </a:lnTo>
                <a:lnTo>
                  <a:pt x="29705" y="632077"/>
                </a:lnTo>
                <a:lnTo>
                  <a:pt x="3885" y="596037"/>
                </a:lnTo>
                <a:lnTo>
                  <a:pt x="0" y="576503"/>
                </a:lnTo>
                <a:lnTo>
                  <a:pt x="0" y="571500"/>
                </a:lnTo>
                <a:lnTo>
                  <a:pt x="0" y="71197"/>
                </a:lnTo>
                <a:lnTo>
                  <a:pt x="15621" y="29704"/>
                </a:lnTo>
                <a:lnTo>
                  <a:pt x="51661" y="3886"/>
                </a:lnTo>
                <a:lnTo>
                  <a:pt x="71196" y="0"/>
                </a:lnTo>
                <a:lnTo>
                  <a:pt x="3357802" y="0"/>
                </a:lnTo>
                <a:lnTo>
                  <a:pt x="3399293" y="15621"/>
                </a:lnTo>
                <a:lnTo>
                  <a:pt x="3425113" y="51660"/>
                </a:lnTo>
                <a:lnTo>
                  <a:pt x="3429000" y="71197"/>
                </a:lnTo>
                <a:lnTo>
                  <a:pt x="3429000" y="576503"/>
                </a:lnTo>
                <a:lnTo>
                  <a:pt x="3413377" y="617993"/>
                </a:lnTo>
                <a:lnTo>
                  <a:pt x="3377337" y="643812"/>
                </a:lnTo>
                <a:lnTo>
                  <a:pt x="3362758" y="647211"/>
                </a:lnTo>
                <a:lnTo>
                  <a:pt x="3357802" y="647699"/>
                </a:lnTo>
                <a:close/>
              </a:path>
            </a:pathLst>
          </a:custGeom>
          <a:solidFill>
            <a:srgbClr val="E958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559300" y="3386046"/>
            <a:ext cx="8014334" cy="3043782"/>
          </a:xfrm>
          <a:prstGeom prst="rect">
            <a:avLst/>
          </a:prstGeom>
        </p:spPr>
        <p:txBody>
          <a:bodyPr vert="horz" wrap="square" lIns="0" tIns="3092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35"/>
              </a:spcBef>
            </a:pPr>
            <a:r>
              <a:rPr sz="4950" b="1" spc="-210" dirty="0">
                <a:solidFill>
                  <a:srgbClr val="1D3A8A"/>
                </a:solidFill>
                <a:latin typeface="Arial"/>
                <a:cs typeface="Arial"/>
              </a:rPr>
              <a:t>Scan</a:t>
            </a:r>
            <a:r>
              <a:rPr sz="4950" b="1" spc="-2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4950" b="1" spc="-175" dirty="0">
                <a:solidFill>
                  <a:srgbClr val="1D3A8A"/>
                </a:solidFill>
                <a:latin typeface="Arial"/>
                <a:cs typeface="Arial"/>
              </a:rPr>
              <a:t>to</a:t>
            </a:r>
            <a:r>
              <a:rPr sz="4950" b="1" spc="-2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4950" b="1" spc="-130" dirty="0">
                <a:solidFill>
                  <a:srgbClr val="1D3A8A"/>
                </a:solidFill>
                <a:latin typeface="Arial"/>
                <a:cs typeface="Arial"/>
              </a:rPr>
              <a:t>take</a:t>
            </a:r>
            <a:r>
              <a:rPr sz="4950" b="1" spc="-285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4950" b="1" spc="-120" dirty="0">
                <a:solidFill>
                  <a:srgbClr val="1D3A8A"/>
                </a:solidFill>
                <a:latin typeface="Arial"/>
                <a:cs typeface="Arial"/>
              </a:rPr>
              <a:t>the</a:t>
            </a:r>
            <a:r>
              <a:rPr sz="4950" b="1" spc="-280" dirty="0">
                <a:solidFill>
                  <a:srgbClr val="1D3A8A"/>
                </a:solidFill>
                <a:latin typeface="Arial"/>
                <a:cs typeface="Arial"/>
              </a:rPr>
              <a:t> </a:t>
            </a:r>
            <a:r>
              <a:rPr sz="4950" b="1" spc="-155" dirty="0">
                <a:solidFill>
                  <a:srgbClr val="1D3A8A"/>
                </a:solidFill>
                <a:latin typeface="Arial"/>
                <a:cs typeface="Arial"/>
              </a:rPr>
              <a:t>assessment</a:t>
            </a:r>
            <a:endParaRPr sz="49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35"/>
              </a:spcBef>
            </a:pPr>
            <a:r>
              <a:rPr sz="2950" b="1" spc="-130" dirty="0">
                <a:solidFill>
                  <a:srgbClr val="D97705"/>
                </a:solidFill>
                <a:latin typeface="Tahoma"/>
                <a:cs typeface="Tahoma"/>
              </a:rPr>
              <a:t>9</a:t>
            </a:r>
            <a:r>
              <a:rPr sz="3050" b="1" spc="-130" dirty="0">
                <a:solidFill>
                  <a:srgbClr val="D97705"/>
                </a:solidFill>
                <a:latin typeface="Arial"/>
                <a:cs typeface="Arial"/>
              </a:rPr>
              <a:t>Temperaments</a:t>
            </a:r>
            <a:r>
              <a:rPr sz="2950" b="1" spc="-130" dirty="0">
                <a:solidFill>
                  <a:srgbClr val="D97705"/>
                </a:solidFill>
                <a:latin typeface="Tahoma"/>
                <a:cs typeface="Tahoma"/>
              </a:rPr>
              <a:t>.</a:t>
            </a:r>
            <a:r>
              <a:rPr sz="3050" b="1" spc="-130" dirty="0">
                <a:solidFill>
                  <a:srgbClr val="D97705"/>
                </a:solidFill>
                <a:latin typeface="Arial"/>
                <a:cs typeface="Arial"/>
              </a:rPr>
              <a:t>abacusai</a:t>
            </a:r>
            <a:r>
              <a:rPr sz="2950" b="1" spc="-130" dirty="0">
                <a:solidFill>
                  <a:srgbClr val="D97705"/>
                </a:solidFill>
                <a:latin typeface="Tahoma"/>
                <a:cs typeface="Tahoma"/>
              </a:rPr>
              <a:t>.</a:t>
            </a:r>
            <a:r>
              <a:rPr sz="3050" b="1" spc="-130" dirty="0">
                <a:solidFill>
                  <a:srgbClr val="D97705"/>
                </a:solidFill>
                <a:latin typeface="Arial"/>
                <a:cs typeface="Arial"/>
              </a:rPr>
              <a:t>app</a:t>
            </a:r>
            <a:endParaRPr sz="30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25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Discover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your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unique</a:t>
            </a:r>
            <a:r>
              <a:rPr sz="2500" spc="-9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temperament</a:t>
            </a:r>
            <a:r>
              <a:rPr sz="25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5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profile</a:t>
            </a:r>
            <a:endParaRPr sz="25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5"/>
              </a:spcBef>
            </a:pPr>
            <a:endParaRPr sz="2250" dirty="0">
              <a:latin typeface="Microsoft Sans Serif"/>
              <a:cs typeface="Microsoft Sans Serif"/>
            </a:endParaRPr>
          </a:p>
          <a:p>
            <a:pPr marL="317500">
              <a:lnSpc>
                <a:spcPct val="100000"/>
              </a:lnSpc>
            </a:pPr>
            <a:r>
              <a:rPr sz="2500" b="1" spc="-150" dirty="0">
                <a:solidFill>
                  <a:srgbClr val="FFFFFF"/>
                </a:solidFill>
                <a:latin typeface="Arial"/>
                <a:cs typeface="Arial"/>
              </a:rPr>
              <a:t>Takes</a:t>
            </a:r>
            <a:r>
              <a:rPr sz="25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2500" b="1" spc="-125" dirty="0">
                <a:solidFill>
                  <a:srgbClr val="FFFFFF"/>
                </a:solidFill>
                <a:latin typeface="Arial"/>
                <a:cs typeface="Arial"/>
              </a:rPr>
              <a:t>just</a:t>
            </a:r>
            <a:r>
              <a:rPr lang="en-US" sz="25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2450" b="1" spc="-120" dirty="0">
                <a:solidFill>
                  <a:srgbClr val="FFFFFF"/>
                </a:solidFill>
                <a:latin typeface="Comic Sans MS"/>
                <a:cs typeface="Arial"/>
              </a:rPr>
              <a:t>10</a:t>
            </a:r>
            <a:r>
              <a:rPr sz="2450" b="1" spc="-480" dirty="0">
                <a:solidFill>
                  <a:srgbClr val="FFFFFF"/>
                </a:solidFill>
                <a:latin typeface="Comic Sans MS"/>
                <a:cs typeface="Comic Sans MS"/>
              </a:rPr>
              <a:t> </a:t>
            </a:r>
            <a:r>
              <a:rPr sz="2500" b="1" spc="-10" dirty="0">
                <a:solidFill>
                  <a:srgbClr val="FFFFFF"/>
                </a:solidFill>
                <a:latin typeface="Arial"/>
                <a:cs typeface="Arial"/>
              </a:rPr>
              <a:t>minutes</a:t>
            </a:r>
            <a:endParaRPr sz="2500" dirty="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88263" y="3581400"/>
            <a:ext cx="3395979" cy="3392804"/>
            <a:chOff x="588263" y="3581400"/>
            <a:chExt cx="3395979" cy="3392804"/>
          </a:xfrm>
        </p:grpSpPr>
        <p:sp>
          <p:nvSpPr>
            <p:cNvPr id="6" name="object 6"/>
            <p:cNvSpPr/>
            <p:nvPr/>
          </p:nvSpPr>
          <p:spPr>
            <a:xfrm>
              <a:off x="588251" y="3581412"/>
              <a:ext cx="3395979" cy="3392804"/>
            </a:xfrm>
            <a:custGeom>
              <a:avLst/>
              <a:gdLst/>
              <a:ahLst/>
              <a:cxnLst/>
              <a:rect l="l" t="t" r="r" b="b"/>
              <a:pathLst>
                <a:path w="3395979" h="3392804">
                  <a:moveTo>
                    <a:pt x="3395472" y="0"/>
                  </a:moveTo>
                  <a:lnTo>
                    <a:pt x="3212211" y="0"/>
                  </a:lnTo>
                  <a:lnTo>
                    <a:pt x="3212211" y="190500"/>
                  </a:lnTo>
                  <a:lnTo>
                    <a:pt x="3212211" y="3009900"/>
                  </a:lnTo>
                  <a:lnTo>
                    <a:pt x="3204235" y="3049994"/>
                  </a:lnTo>
                  <a:lnTo>
                    <a:pt x="3181527" y="3083979"/>
                  </a:lnTo>
                  <a:lnTo>
                    <a:pt x="3147542" y="3106699"/>
                  </a:lnTo>
                  <a:lnTo>
                    <a:pt x="3107436" y="3114675"/>
                  </a:lnTo>
                  <a:lnTo>
                    <a:pt x="288036" y="3114675"/>
                  </a:lnTo>
                  <a:lnTo>
                    <a:pt x="247942" y="3106699"/>
                  </a:lnTo>
                  <a:lnTo>
                    <a:pt x="213956" y="3083979"/>
                  </a:lnTo>
                  <a:lnTo>
                    <a:pt x="191236" y="3049994"/>
                  </a:lnTo>
                  <a:lnTo>
                    <a:pt x="183261" y="3009900"/>
                  </a:lnTo>
                  <a:lnTo>
                    <a:pt x="183261" y="190500"/>
                  </a:lnTo>
                  <a:lnTo>
                    <a:pt x="191236" y="150393"/>
                  </a:lnTo>
                  <a:lnTo>
                    <a:pt x="213956" y="116408"/>
                  </a:lnTo>
                  <a:lnTo>
                    <a:pt x="247942" y="93700"/>
                  </a:lnTo>
                  <a:lnTo>
                    <a:pt x="288036" y="85725"/>
                  </a:lnTo>
                  <a:lnTo>
                    <a:pt x="3107436" y="85725"/>
                  </a:lnTo>
                  <a:lnTo>
                    <a:pt x="3147542" y="93700"/>
                  </a:lnTo>
                  <a:lnTo>
                    <a:pt x="3181527" y="116408"/>
                  </a:lnTo>
                  <a:lnTo>
                    <a:pt x="3204235" y="150393"/>
                  </a:lnTo>
                  <a:lnTo>
                    <a:pt x="3212211" y="190500"/>
                  </a:lnTo>
                  <a:lnTo>
                    <a:pt x="3212211" y="0"/>
                  </a:lnTo>
                  <a:lnTo>
                    <a:pt x="0" y="0"/>
                  </a:lnTo>
                  <a:lnTo>
                    <a:pt x="0" y="3392424"/>
                  </a:lnTo>
                  <a:lnTo>
                    <a:pt x="3395472" y="3392424"/>
                  </a:lnTo>
                  <a:lnTo>
                    <a:pt x="3395472" y="3114675"/>
                  </a:lnTo>
                  <a:lnTo>
                    <a:pt x="3395472" y="85725"/>
                  </a:lnTo>
                  <a:lnTo>
                    <a:pt x="3395472" y="0"/>
                  </a:lnTo>
                  <a:close/>
                </a:path>
              </a:pathLst>
            </a:custGeom>
            <a:solidFill>
              <a:srgbClr val="000000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2000" y="3657599"/>
              <a:ext cx="3048000" cy="3048000"/>
            </a:xfrm>
            <a:prstGeom prst="rect">
              <a:avLst/>
            </a:prstGeom>
          </p:spPr>
        </p:pic>
      </p:grpSp>
      <p:pic>
        <p:nvPicPr>
          <p:cNvPr id="9" name="Picture 8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C770AA9B-B9CA-CF66-719F-879192633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3390265">
              <a:lnSpc>
                <a:spcPct val="100000"/>
              </a:lnSpc>
              <a:spcBef>
                <a:spcPts val="114"/>
              </a:spcBef>
            </a:pPr>
            <a:r>
              <a:rPr sz="6100" spc="-204" dirty="0">
                <a:solidFill>
                  <a:srgbClr val="1D3A8A"/>
                </a:solidFill>
              </a:rPr>
              <a:t>Activity</a:t>
            </a:r>
            <a:r>
              <a:rPr sz="6100" spc="-365" dirty="0">
                <a:solidFill>
                  <a:srgbClr val="1D3A8A"/>
                </a:solidFill>
              </a:rPr>
              <a:t> </a:t>
            </a:r>
            <a:r>
              <a:rPr sz="6100" spc="-355" dirty="0">
                <a:solidFill>
                  <a:srgbClr val="1D3A8A"/>
                </a:solidFill>
              </a:rPr>
              <a:t>Level</a:t>
            </a:r>
            <a:endParaRPr sz="6100" dirty="0"/>
          </a:p>
        </p:txBody>
      </p:sp>
      <p:grpSp>
        <p:nvGrpSpPr>
          <p:cNvPr id="3" name="object 3"/>
          <p:cNvGrpSpPr/>
          <p:nvPr/>
        </p:nvGrpSpPr>
        <p:grpSpPr>
          <a:xfrm>
            <a:off x="3810000" y="1981199"/>
            <a:ext cx="13716000" cy="3048000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4000"/>
            <a:ext cx="13716000" cy="3048000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038600" y="1905000"/>
            <a:ext cx="7366000" cy="6438686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E9580C"/>
                </a:solidFill>
                <a:latin typeface="Arial"/>
                <a:cs typeface="Arial"/>
              </a:rPr>
              <a:t>High </a:t>
            </a:r>
            <a:r>
              <a:rPr sz="3200" b="1" spc="-105" dirty="0">
                <a:solidFill>
                  <a:srgbClr val="E9580C"/>
                </a:solidFill>
                <a:latin typeface="Arial"/>
                <a:cs typeface="Arial"/>
              </a:rPr>
              <a:t>Activity</a:t>
            </a:r>
            <a:r>
              <a:rPr sz="3200" b="1" spc="-17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200" b="1" spc="-20" dirty="0">
                <a:solidFill>
                  <a:srgbClr val="E9580C"/>
                </a:solidFill>
                <a:latin typeface="Arial"/>
                <a:cs typeface="Arial"/>
              </a:rPr>
              <a:t>Level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Physically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energetic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Constantly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in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motion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lang="en-US"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Hard to sit still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Excel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in</a:t>
            </a:r>
            <a:r>
              <a:rPr sz="2400" spc="-10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sports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and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high</a:t>
            </a:r>
            <a:r>
              <a:rPr sz="2400" spc="-55" dirty="0">
                <a:solidFill>
                  <a:schemeClr val="tx1"/>
                </a:solidFill>
                <a:latin typeface="Verdana"/>
                <a:cs typeface="Verdana"/>
              </a:rPr>
              <a:t>-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energy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careers </a:t>
            </a:r>
            <a:r>
              <a:rPr sz="2000" b="1" spc="-45" dirty="0">
                <a:solidFill>
                  <a:srgbClr val="D97705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D97705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D97705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seem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restless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or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disruptive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endParaRPr lang="en-US"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3200" b="1" spc="-18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05" dirty="0">
                <a:solidFill>
                  <a:srgbClr val="049569"/>
                </a:solidFill>
                <a:latin typeface="Arial"/>
                <a:cs typeface="Arial"/>
              </a:rPr>
              <a:t>Activity</a:t>
            </a:r>
            <a:r>
              <a:rPr sz="3200" b="1" spc="-175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20" dirty="0">
                <a:solidFill>
                  <a:srgbClr val="049569"/>
                </a:solidFill>
                <a:latin typeface="Arial"/>
                <a:cs typeface="Arial"/>
              </a:rPr>
              <a:t>Level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Calmer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presence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Prefer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sedentary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pursuits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Move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slowly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deliberately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742315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Focus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on</a:t>
            </a:r>
            <a:r>
              <a:rPr sz="2400" spc="-10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quiet</a:t>
            </a:r>
            <a:r>
              <a:rPr sz="2400" spc="-8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tasks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thoughtfully </a:t>
            </a:r>
            <a:r>
              <a:rPr sz="2000" b="1" spc="-45" dirty="0">
                <a:solidFill>
                  <a:srgbClr val="D97705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chemeClr val="tx1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chemeClr val="tx1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8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be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mislabeled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as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lazy</a:t>
            </a:r>
            <a:endParaRPr sz="20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3" name="Picture 12" descr="A blue symbol with a lightning bolt&#10;&#10;AI-generated content may be incorrect.">
            <a:extLst>
              <a:ext uri="{FF2B5EF4-FFF2-40B4-BE49-F238E27FC236}">
                <a16:creationId xmlns:a16="http://schemas.microsoft.com/office/drawing/2014/main" id="{BB99D22B-5A8B-A55B-0C5D-72A948FA73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" y="3304450"/>
            <a:ext cx="4038600" cy="4038600"/>
          </a:xfrm>
          <a:prstGeom prst="rect">
            <a:avLst/>
          </a:prstGeom>
        </p:spPr>
      </p:pic>
      <p:pic>
        <p:nvPicPr>
          <p:cNvPr id="14" name="Picture 13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8708B974-6C86-84D2-98D9-E3FDE6FBB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2996565">
              <a:lnSpc>
                <a:spcPct val="100000"/>
              </a:lnSpc>
              <a:spcBef>
                <a:spcPts val="114"/>
              </a:spcBef>
            </a:pPr>
            <a:r>
              <a:rPr sz="6100" spc="-260" dirty="0">
                <a:solidFill>
                  <a:srgbClr val="1D3A8A"/>
                </a:solidFill>
              </a:rPr>
              <a:t>Quality</a:t>
            </a:r>
            <a:r>
              <a:rPr sz="6100" spc="-409" dirty="0">
                <a:solidFill>
                  <a:srgbClr val="1D3A8A"/>
                </a:solidFill>
              </a:rPr>
              <a:t> </a:t>
            </a:r>
            <a:r>
              <a:rPr sz="6100" spc="-180" dirty="0">
                <a:solidFill>
                  <a:srgbClr val="1D3A8A"/>
                </a:solidFill>
              </a:rPr>
              <a:t>of</a:t>
            </a:r>
            <a:r>
              <a:rPr sz="6100" spc="-405" dirty="0">
                <a:solidFill>
                  <a:srgbClr val="1D3A8A"/>
                </a:solidFill>
              </a:rPr>
              <a:t> </a:t>
            </a:r>
            <a:r>
              <a:rPr sz="6100" spc="-355" dirty="0">
                <a:solidFill>
                  <a:srgbClr val="1D3A8A"/>
                </a:solidFill>
              </a:rPr>
              <a:t>Mood</a:t>
            </a:r>
            <a:endParaRPr sz="6100" dirty="0"/>
          </a:p>
        </p:txBody>
      </p:sp>
      <p:grpSp>
        <p:nvGrpSpPr>
          <p:cNvPr id="3" name="object 3"/>
          <p:cNvGrpSpPr/>
          <p:nvPr/>
        </p:nvGrpSpPr>
        <p:grpSpPr>
          <a:xfrm>
            <a:off x="3810000" y="1790700"/>
            <a:ext cx="13716000" cy="3238499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D97705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D9770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3999"/>
            <a:ext cx="13716000" cy="3238499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073524" y="1819134"/>
            <a:ext cx="6604000" cy="6451510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60" dirty="0">
                <a:solidFill>
                  <a:srgbClr val="D97705"/>
                </a:solidFill>
                <a:latin typeface="Arial"/>
                <a:cs typeface="Arial"/>
              </a:rPr>
              <a:t>Positive </a:t>
            </a:r>
            <a:r>
              <a:rPr sz="3200" b="1" spc="-20" dirty="0">
                <a:solidFill>
                  <a:srgbClr val="D97705"/>
                </a:solidFill>
                <a:latin typeface="Arial"/>
                <a:cs typeface="Arial"/>
              </a:rPr>
              <a:t>Mood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Generally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cheerful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Pleasant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optimistic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Laugh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easily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727075">
              <a:lnSpc>
                <a:spcPct val="122000"/>
              </a:lnSpc>
              <a:spcBef>
                <a:spcPts val="610"/>
              </a:spcBef>
              <a:spcAft>
                <a:spcPts val="1800"/>
              </a:spcAft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Natural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optimism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uplifts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others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minimize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real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problems</a:t>
            </a:r>
            <a:endParaRPr sz="20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175" dirty="0">
                <a:solidFill>
                  <a:srgbClr val="049569"/>
                </a:solidFill>
                <a:latin typeface="Arial"/>
                <a:cs typeface="Arial"/>
              </a:rPr>
              <a:t>Serious </a:t>
            </a:r>
            <a:r>
              <a:rPr sz="3200" b="1" spc="-20" dirty="0">
                <a:solidFill>
                  <a:srgbClr val="049569"/>
                </a:solidFill>
                <a:latin typeface="Arial"/>
                <a:cs typeface="Arial"/>
              </a:rPr>
              <a:t>Mood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More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analytical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Subdued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disposition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Focus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on</a:t>
            </a:r>
            <a:r>
              <a:rPr sz="2400" spc="-10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potential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problems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Careful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analysis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and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problem</a:t>
            </a:r>
            <a:r>
              <a:rPr sz="2400" spc="-55" dirty="0">
                <a:solidFill>
                  <a:schemeClr val="tx1"/>
                </a:solidFill>
                <a:latin typeface="Verdana"/>
                <a:cs typeface="Verdana"/>
              </a:rPr>
              <a:t>-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solving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9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be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perceived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as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gloomy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3F12FDC6-43CD-6D2E-53FF-6AE09317B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logo with a sun and cloud&#10;&#10;AI-generated content may be incorrect.">
            <a:extLst>
              <a:ext uri="{FF2B5EF4-FFF2-40B4-BE49-F238E27FC236}">
                <a16:creationId xmlns:a16="http://schemas.microsoft.com/office/drawing/2014/main" id="{FD09843D-E13D-4256-AB16-DC8C04FCC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862" y="2933700"/>
            <a:ext cx="44196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7194" rIns="0" bIns="0" rtlCol="0">
            <a:spAutoFit/>
          </a:bodyPr>
          <a:lstStyle/>
          <a:p>
            <a:pPr marL="1580515">
              <a:lnSpc>
                <a:spcPct val="100000"/>
              </a:lnSpc>
              <a:spcBef>
                <a:spcPts val="90"/>
              </a:spcBef>
            </a:pPr>
            <a:r>
              <a:rPr sz="6100" spc="-295" dirty="0">
                <a:solidFill>
                  <a:srgbClr val="1D3A8A"/>
                </a:solidFill>
              </a:rPr>
              <a:t>Rhythmicity</a:t>
            </a:r>
            <a:r>
              <a:rPr sz="6100" spc="-400" dirty="0">
                <a:solidFill>
                  <a:srgbClr val="1D3A8A"/>
                </a:solidFill>
              </a:rPr>
              <a:t> </a:t>
            </a:r>
            <a:r>
              <a:rPr sz="6250" spc="-315" dirty="0">
                <a:solidFill>
                  <a:srgbClr val="1D3A8A"/>
                </a:solidFill>
                <a:latin typeface="Gill Sans MT"/>
                <a:cs typeface="Gill Sans MT"/>
              </a:rPr>
              <a:t>(</a:t>
            </a:r>
            <a:r>
              <a:rPr sz="6100" spc="-315" dirty="0">
                <a:solidFill>
                  <a:srgbClr val="1D3A8A"/>
                </a:solidFill>
              </a:rPr>
              <a:t>Regularity</a:t>
            </a:r>
            <a:r>
              <a:rPr sz="6250" spc="-315" dirty="0">
                <a:solidFill>
                  <a:srgbClr val="1D3A8A"/>
                </a:solidFill>
                <a:latin typeface="Gill Sans MT"/>
                <a:cs typeface="Gill Sans MT"/>
              </a:rPr>
              <a:t>)</a:t>
            </a:r>
            <a:endParaRPr sz="625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810000" y="1981199"/>
            <a:ext cx="13716000" cy="3048000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4000"/>
            <a:ext cx="13716000" cy="3048000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038600" y="1905000"/>
            <a:ext cx="5842000" cy="637713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3200" b="1" spc="-175" dirty="0">
                <a:solidFill>
                  <a:srgbClr val="049569"/>
                </a:solidFill>
                <a:latin typeface="Arial"/>
                <a:cs typeface="Arial"/>
              </a:rPr>
              <a:t>High</a:t>
            </a:r>
            <a:r>
              <a:rPr sz="3200" b="1" spc="-15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155" dirty="0">
                <a:solidFill>
                  <a:srgbClr val="049569"/>
                </a:solidFill>
                <a:latin typeface="Arial"/>
                <a:cs typeface="Arial"/>
              </a:rPr>
              <a:t>Rhythmicity </a:t>
            </a:r>
            <a:r>
              <a:rPr sz="3200" b="1" spc="-60" dirty="0">
                <a:solidFill>
                  <a:srgbClr val="049569"/>
                </a:solidFill>
                <a:latin typeface="Gill Sans MT"/>
                <a:cs typeface="Gill Sans MT"/>
              </a:rPr>
              <a:t>(</a:t>
            </a:r>
            <a:r>
              <a:rPr sz="3200" b="1" spc="-60" dirty="0">
                <a:solidFill>
                  <a:srgbClr val="049569"/>
                </a:solidFill>
                <a:latin typeface="Arial"/>
                <a:cs typeface="Arial"/>
              </a:rPr>
              <a:t>Regular</a:t>
            </a:r>
            <a:r>
              <a:rPr sz="3200" b="1" spc="-60" dirty="0">
                <a:solidFill>
                  <a:srgbClr val="049569"/>
                </a:solidFill>
                <a:latin typeface="Gill Sans MT"/>
                <a:cs typeface="Gill Sans MT"/>
              </a:rPr>
              <a:t>)</a:t>
            </a:r>
            <a:endParaRPr sz="3200" dirty="0">
              <a:latin typeface="Gill Sans MT"/>
              <a:cs typeface="Gill Sans MT"/>
            </a:endParaRPr>
          </a:p>
          <a:p>
            <a:pPr marL="204470" indent="-191770">
              <a:lnSpc>
                <a:spcPct val="100000"/>
              </a:lnSpc>
              <a:spcBef>
                <a:spcPts val="905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Predictable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biological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patterns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Consistent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sleep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and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hunger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55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Clock</a:t>
            </a:r>
            <a:r>
              <a:rPr sz="2400" spc="-70" dirty="0">
                <a:solidFill>
                  <a:srgbClr val="374050"/>
                </a:solidFill>
                <a:latin typeface="Verdana"/>
                <a:cs typeface="Verdana"/>
              </a:rPr>
              <a:t>-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like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cycles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452755">
              <a:lnSpc>
                <a:spcPct val="122000"/>
              </a:lnSpc>
              <a:spcBef>
                <a:spcPts val="60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Thrive</a:t>
            </a:r>
            <a:r>
              <a:rPr sz="2400" spc="-8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with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structured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chemeClr val="tx1"/>
                </a:solidFill>
                <a:latin typeface="Microsoft Sans Serif"/>
                <a:cs typeface="Microsoft Sans Serif"/>
              </a:rPr>
              <a:t>routines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9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Difficulty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with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disruptions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650"/>
              </a:spcBef>
              <a:spcAft>
                <a:spcPts val="1200"/>
              </a:spcAft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E9580C"/>
                </a:solidFill>
                <a:latin typeface="Arial"/>
                <a:cs typeface="Arial"/>
              </a:rPr>
              <a:t>Low</a:t>
            </a:r>
            <a:r>
              <a:rPr sz="3200" b="1" spc="-155" dirty="0">
                <a:solidFill>
                  <a:srgbClr val="E9580C"/>
                </a:solidFill>
                <a:latin typeface="Arial"/>
                <a:cs typeface="Arial"/>
              </a:rPr>
              <a:t> Rhythmicity </a:t>
            </a:r>
            <a:r>
              <a:rPr sz="3200" b="1" spc="-35" dirty="0">
                <a:solidFill>
                  <a:srgbClr val="E9580C"/>
                </a:solidFill>
                <a:latin typeface="Gill Sans MT"/>
                <a:cs typeface="Gill Sans MT"/>
              </a:rPr>
              <a:t>(</a:t>
            </a:r>
            <a:r>
              <a:rPr sz="3200" b="1" spc="-35" dirty="0">
                <a:solidFill>
                  <a:srgbClr val="E9580C"/>
                </a:solidFill>
                <a:latin typeface="Arial"/>
                <a:cs typeface="Arial"/>
              </a:rPr>
              <a:t>Irregular</a:t>
            </a:r>
            <a:r>
              <a:rPr sz="3200" b="1" spc="-35" dirty="0">
                <a:solidFill>
                  <a:srgbClr val="E9580C"/>
                </a:solidFill>
                <a:latin typeface="Gill Sans MT"/>
                <a:cs typeface="Gill Sans MT"/>
              </a:rPr>
              <a:t>)</a:t>
            </a:r>
            <a:endParaRPr sz="3200" dirty="0">
              <a:latin typeface="Gill Sans MT"/>
              <a:cs typeface="Gill Sans MT"/>
            </a:endParaRPr>
          </a:p>
          <a:p>
            <a:pPr marL="204470" indent="-191770">
              <a:lnSpc>
                <a:spcPct val="100000"/>
              </a:lnSpc>
              <a:spcBef>
                <a:spcPts val="905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Unpredictable</a:t>
            </a: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schedules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Variable</a:t>
            </a: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hunger</a:t>
            </a:r>
            <a:r>
              <a:rPr sz="2400" spc="-7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patterns</a:t>
            </a:r>
            <a:endParaRPr sz="2400" dirty="0">
              <a:latin typeface="Microsoft Sans Serif"/>
              <a:cs typeface="Microsoft Sans Serif"/>
            </a:endParaRPr>
          </a:p>
          <a:p>
            <a:pPr marL="204470" indent="-191770">
              <a:lnSpc>
                <a:spcPct val="100000"/>
              </a:lnSpc>
              <a:spcBef>
                <a:spcPts val="600"/>
              </a:spcBef>
              <a:buSzPct val="102500"/>
              <a:buFont typeface="Verdana"/>
              <a:buChar char="•"/>
              <a:tabLst>
                <a:tab pos="204470" algn="l"/>
              </a:tabLst>
            </a:pP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Flexible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energy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cycles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Adaptable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to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unconventional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hours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9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Hard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to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establish</a:t>
            </a:r>
            <a:r>
              <a:rPr sz="2400" spc="-5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routines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3" name="Picture 12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1592BB86-B9B8-7613-77D1-AD982B571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5" name="Picture 14" descr="A green clock with a black background&#10;&#10;AI-generated content may be incorrect.">
            <a:extLst>
              <a:ext uri="{FF2B5EF4-FFF2-40B4-BE49-F238E27FC236}">
                <a16:creationId xmlns:a16="http://schemas.microsoft.com/office/drawing/2014/main" id="{FC0B56CA-A7FC-89A0-6699-131008704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3162300"/>
            <a:ext cx="3962400" cy="3962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6534" rIns="0" bIns="0" rtlCol="0">
            <a:spAutoFit/>
          </a:bodyPr>
          <a:lstStyle/>
          <a:p>
            <a:pPr marL="3419475">
              <a:lnSpc>
                <a:spcPct val="100000"/>
              </a:lnSpc>
              <a:spcBef>
                <a:spcPts val="114"/>
              </a:spcBef>
            </a:pPr>
            <a:r>
              <a:rPr sz="6100" spc="-220" dirty="0">
                <a:solidFill>
                  <a:srgbClr val="1D3A8A"/>
                </a:solidFill>
              </a:rPr>
              <a:t>Distractibility</a:t>
            </a:r>
            <a:endParaRPr sz="6100" dirty="0"/>
          </a:p>
        </p:txBody>
      </p:sp>
      <p:grpSp>
        <p:nvGrpSpPr>
          <p:cNvPr id="3" name="object 3"/>
          <p:cNvGrpSpPr/>
          <p:nvPr/>
        </p:nvGrpSpPr>
        <p:grpSpPr>
          <a:xfrm>
            <a:off x="3810000" y="1790700"/>
            <a:ext cx="13716000" cy="3238499"/>
            <a:chOff x="3810000" y="1981199"/>
            <a:chExt cx="13716000" cy="3048000"/>
          </a:xfrm>
        </p:grpSpPr>
        <p:sp>
          <p:nvSpPr>
            <p:cNvPr id="4" name="object 4"/>
            <p:cNvSpPr/>
            <p:nvPr/>
          </p:nvSpPr>
          <p:spPr>
            <a:xfrm>
              <a:off x="3829049" y="19812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8000"/>
                  </a:moveTo>
                  <a:lnTo>
                    <a:pt x="88995" y="3048000"/>
                  </a:lnTo>
                  <a:lnTo>
                    <a:pt x="82801" y="3047267"/>
                  </a:lnTo>
                  <a:lnTo>
                    <a:pt x="37131" y="3024567"/>
                  </a:lnTo>
                  <a:lnTo>
                    <a:pt x="12577" y="2990961"/>
                  </a:lnTo>
                  <a:lnTo>
                    <a:pt x="610" y="2948638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4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8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2"/>
                  </a:lnTo>
                  <a:lnTo>
                    <a:pt x="13668776" y="38784"/>
                  </a:lnTo>
                  <a:lnTo>
                    <a:pt x="13691118" y="77492"/>
                  </a:lnTo>
                  <a:lnTo>
                    <a:pt x="13696949" y="106794"/>
                  </a:lnTo>
                  <a:lnTo>
                    <a:pt x="13696949" y="2941204"/>
                  </a:lnTo>
                  <a:lnTo>
                    <a:pt x="13685374" y="2984374"/>
                  </a:lnTo>
                  <a:lnTo>
                    <a:pt x="13658164" y="3019828"/>
                  </a:lnTo>
                  <a:lnTo>
                    <a:pt x="13619455" y="3042171"/>
                  </a:lnTo>
                  <a:lnTo>
                    <a:pt x="13597586" y="3047267"/>
                  </a:lnTo>
                  <a:lnTo>
                    <a:pt x="13590154" y="3048000"/>
                  </a:lnTo>
                  <a:close/>
                </a:path>
              </a:pathLst>
            </a:custGeom>
            <a:solidFill>
              <a:srgbClr val="E9580C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810000" y="1981199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8"/>
                  </a:lnTo>
                  <a:lnTo>
                    <a:pt x="33477" y="3014521"/>
                  </a:lnTo>
                  <a:lnTo>
                    <a:pt x="8700" y="2977440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9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5"/>
                  </a:lnTo>
                  <a:lnTo>
                    <a:pt x="65982" y="25900"/>
                  </a:lnTo>
                  <a:lnTo>
                    <a:pt x="47107" y="60364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40"/>
                  </a:lnTo>
                  <a:lnTo>
                    <a:pt x="60417" y="3014521"/>
                  </a:lnTo>
                  <a:lnTo>
                    <a:pt x="92212" y="3043105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E958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3810000" y="5333999"/>
            <a:ext cx="13716000" cy="3162299"/>
            <a:chOff x="3810000" y="5334000"/>
            <a:chExt cx="13716000" cy="3048000"/>
          </a:xfrm>
        </p:grpSpPr>
        <p:sp>
          <p:nvSpPr>
            <p:cNvPr id="7" name="object 7"/>
            <p:cNvSpPr/>
            <p:nvPr/>
          </p:nvSpPr>
          <p:spPr>
            <a:xfrm>
              <a:off x="3829049" y="5334000"/>
              <a:ext cx="13696950" cy="3048000"/>
            </a:xfrm>
            <a:custGeom>
              <a:avLst/>
              <a:gdLst/>
              <a:ahLst/>
              <a:cxnLst/>
              <a:rect l="l" t="t" r="r" b="b"/>
              <a:pathLst>
                <a:path w="13696950" h="3048000">
                  <a:moveTo>
                    <a:pt x="13590154" y="3047999"/>
                  </a:moveTo>
                  <a:lnTo>
                    <a:pt x="88995" y="3047999"/>
                  </a:lnTo>
                  <a:lnTo>
                    <a:pt x="82801" y="3047267"/>
                  </a:lnTo>
                  <a:lnTo>
                    <a:pt x="37131" y="3024566"/>
                  </a:lnTo>
                  <a:lnTo>
                    <a:pt x="12577" y="2990960"/>
                  </a:lnTo>
                  <a:lnTo>
                    <a:pt x="610" y="2948637"/>
                  </a:lnTo>
                  <a:lnTo>
                    <a:pt x="0" y="2941204"/>
                  </a:lnTo>
                  <a:lnTo>
                    <a:pt x="0" y="2933700"/>
                  </a:lnTo>
                  <a:lnTo>
                    <a:pt x="0" y="106795"/>
                  </a:lnTo>
                  <a:lnTo>
                    <a:pt x="9643" y="63625"/>
                  </a:lnTo>
                  <a:lnTo>
                    <a:pt x="32320" y="28170"/>
                  </a:lnTo>
                  <a:lnTo>
                    <a:pt x="64577" y="5827"/>
                  </a:lnTo>
                  <a:lnTo>
                    <a:pt x="88995" y="0"/>
                  </a:lnTo>
                  <a:lnTo>
                    <a:pt x="13590154" y="0"/>
                  </a:lnTo>
                  <a:lnTo>
                    <a:pt x="13633323" y="11571"/>
                  </a:lnTo>
                  <a:lnTo>
                    <a:pt x="13668776" y="38784"/>
                  </a:lnTo>
                  <a:lnTo>
                    <a:pt x="13691118" y="77493"/>
                  </a:lnTo>
                  <a:lnTo>
                    <a:pt x="13696949" y="106795"/>
                  </a:lnTo>
                  <a:lnTo>
                    <a:pt x="13696949" y="2941204"/>
                  </a:lnTo>
                  <a:lnTo>
                    <a:pt x="13685374" y="2984373"/>
                  </a:lnTo>
                  <a:lnTo>
                    <a:pt x="13658164" y="3019827"/>
                  </a:lnTo>
                  <a:lnTo>
                    <a:pt x="13619455" y="3042170"/>
                  </a:lnTo>
                  <a:lnTo>
                    <a:pt x="13597586" y="3047267"/>
                  </a:lnTo>
                  <a:lnTo>
                    <a:pt x="13590154" y="3047999"/>
                  </a:lnTo>
                  <a:close/>
                </a:path>
              </a:pathLst>
            </a:custGeom>
            <a:solidFill>
              <a:srgbClr val="049569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810000" y="5334000"/>
              <a:ext cx="114300" cy="3048000"/>
            </a:xfrm>
            <a:custGeom>
              <a:avLst/>
              <a:gdLst/>
              <a:ahLst/>
              <a:cxnLst/>
              <a:rect l="l" t="t" r="r" b="b"/>
              <a:pathLst>
                <a:path w="114300" h="3048000">
                  <a:moveTo>
                    <a:pt x="114299" y="3048000"/>
                  </a:moveTo>
                  <a:lnTo>
                    <a:pt x="70558" y="3039297"/>
                  </a:lnTo>
                  <a:lnTo>
                    <a:pt x="33477" y="3014520"/>
                  </a:lnTo>
                  <a:lnTo>
                    <a:pt x="8700" y="2977439"/>
                  </a:lnTo>
                  <a:lnTo>
                    <a:pt x="0" y="2933699"/>
                  </a:lnTo>
                  <a:lnTo>
                    <a:pt x="0" y="114299"/>
                  </a:lnTo>
                  <a:lnTo>
                    <a:pt x="8700" y="70558"/>
                  </a:lnTo>
                  <a:lnTo>
                    <a:pt x="33477" y="33477"/>
                  </a:lnTo>
                  <a:lnTo>
                    <a:pt x="70558" y="8700"/>
                  </a:lnTo>
                  <a:lnTo>
                    <a:pt x="114299" y="0"/>
                  </a:lnTo>
                  <a:lnTo>
                    <a:pt x="106793" y="543"/>
                  </a:lnTo>
                  <a:lnTo>
                    <a:pt x="99430" y="2174"/>
                  </a:lnTo>
                  <a:lnTo>
                    <a:pt x="65982" y="25899"/>
                  </a:lnTo>
                  <a:lnTo>
                    <a:pt x="47107" y="60363"/>
                  </a:lnTo>
                  <a:lnTo>
                    <a:pt x="38462" y="103040"/>
                  </a:lnTo>
                  <a:lnTo>
                    <a:pt x="38099" y="114299"/>
                  </a:lnTo>
                  <a:lnTo>
                    <a:pt x="38099" y="2933699"/>
                  </a:lnTo>
                  <a:lnTo>
                    <a:pt x="43899" y="2977439"/>
                  </a:lnTo>
                  <a:lnTo>
                    <a:pt x="60417" y="3014520"/>
                  </a:lnTo>
                  <a:lnTo>
                    <a:pt x="92212" y="3043104"/>
                  </a:lnTo>
                  <a:lnTo>
                    <a:pt x="106793" y="3047455"/>
                  </a:lnTo>
                  <a:lnTo>
                    <a:pt x="114299" y="3048000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114800" y="1843143"/>
            <a:ext cx="6908800" cy="6528454"/>
          </a:xfrm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3200" b="1" spc="-175" dirty="0">
                <a:solidFill>
                  <a:srgbClr val="E9580C"/>
                </a:solidFill>
                <a:latin typeface="Arial"/>
                <a:cs typeface="Arial"/>
              </a:rPr>
              <a:t>High</a:t>
            </a:r>
            <a:r>
              <a:rPr sz="3200" b="1" spc="-185" dirty="0">
                <a:solidFill>
                  <a:srgbClr val="E9580C"/>
                </a:solidFill>
                <a:latin typeface="Arial"/>
                <a:cs typeface="Arial"/>
              </a:rPr>
              <a:t> </a:t>
            </a:r>
            <a:r>
              <a:rPr sz="3200" b="1" spc="-50" dirty="0">
                <a:solidFill>
                  <a:srgbClr val="E9580C"/>
                </a:solidFill>
                <a:latin typeface="Arial"/>
                <a:cs typeface="Arial"/>
              </a:rPr>
              <a:t>Distractibility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Highly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55" dirty="0">
                <a:solidFill>
                  <a:srgbClr val="374050"/>
                </a:solidFill>
                <a:latin typeface="Microsoft Sans Serif"/>
                <a:cs typeface="Microsoft Sans Serif"/>
              </a:rPr>
              <a:t>aware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of</a:t>
            </a:r>
            <a:r>
              <a:rPr sz="2400" spc="-3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surroundings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75" dirty="0">
                <a:solidFill>
                  <a:srgbClr val="374050"/>
                </a:solidFill>
                <a:latin typeface="Microsoft Sans Serif"/>
                <a:cs typeface="Microsoft Sans Serif"/>
              </a:rPr>
              <a:t>Easily</a:t>
            </a:r>
            <a:r>
              <a:rPr sz="2400" spc="-2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sidetracked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20" dirty="0">
                <a:solidFill>
                  <a:srgbClr val="374050"/>
                </a:solidFill>
                <a:latin typeface="Microsoft Sans Serif"/>
                <a:cs typeface="Microsoft Sans Serif"/>
              </a:rPr>
              <a:t>Notice</a:t>
            </a:r>
            <a:r>
              <a:rPr sz="2400" spc="-6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environmental</a:t>
            </a:r>
            <a:r>
              <a:rPr sz="2400" spc="-6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details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5080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80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High perceptiveness</a:t>
            </a:r>
            <a:r>
              <a:rPr sz="2400" spc="-40" dirty="0">
                <a:solidFill>
                  <a:schemeClr val="tx1"/>
                </a:solidFill>
                <a:latin typeface="Britannic Bold"/>
                <a:cs typeface="Britannic Bold"/>
              </a:rPr>
              <a:t>,</a:t>
            </a:r>
            <a:r>
              <a:rPr sz="2400" spc="-110" dirty="0">
                <a:solidFill>
                  <a:schemeClr val="tx1"/>
                </a:solidFill>
                <a:latin typeface="Britannic Bold"/>
                <a:cs typeface="Britannic Bold"/>
              </a:rPr>
              <a:t> </a:t>
            </a:r>
            <a:r>
              <a:rPr sz="2400" spc="-30" dirty="0">
                <a:solidFill>
                  <a:schemeClr val="tx1"/>
                </a:solidFill>
                <a:latin typeface="Microsoft Sans Serif"/>
                <a:cs typeface="Microsoft Sans Serif"/>
              </a:rPr>
              <a:t>easily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redirected </a:t>
            </a: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Focus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challenges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during</a:t>
            </a:r>
            <a:r>
              <a:rPr sz="2400" spc="-6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tasks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700"/>
              </a:spcBef>
              <a:spcAft>
                <a:spcPts val="1800"/>
              </a:spcAft>
            </a:pPr>
            <a:endParaRPr sz="20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3200" b="1" spc="-245" dirty="0">
                <a:solidFill>
                  <a:srgbClr val="049569"/>
                </a:solidFill>
                <a:latin typeface="Arial"/>
                <a:cs typeface="Arial"/>
              </a:rPr>
              <a:t>Low</a:t>
            </a:r>
            <a:r>
              <a:rPr sz="3200" b="1" spc="-190" dirty="0">
                <a:solidFill>
                  <a:srgbClr val="049569"/>
                </a:solidFill>
                <a:latin typeface="Arial"/>
                <a:cs typeface="Arial"/>
              </a:rPr>
              <a:t> </a:t>
            </a:r>
            <a:r>
              <a:rPr sz="3200" b="1" spc="-50" dirty="0">
                <a:solidFill>
                  <a:srgbClr val="049569"/>
                </a:solidFill>
                <a:latin typeface="Arial"/>
                <a:cs typeface="Arial"/>
              </a:rPr>
              <a:t>Distractibility</a:t>
            </a:r>
            <a:endParaRPr sz="3200" dirty="0">
              <a:latin typeface="Arial"/>
              <a:cs typeface="Arial"/>
            </a:endParaRPr>
          </a:p>
          <a:p>
            <a:pPr marL="205740" indent="-193040">
              <a:lnSpc>
                <a:spcPct val="100000"/>
              </a:lnSpc>
              <a:spcBef>
                <a:spcPts val="915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90" dirty="0">
                <a:solidFill>
                  <a:srgbClr val="374050"/>
                </a:solidFill>
                <a:latin typeface="Microsoft Sans Serif"/>
                <a:cs typeface="Microsoft Sans Serif"/>
              </a:rPr>
              <a:t>Tune</a:t>
            </a: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374050"/>
                </a:solidFill>
                <a:latin typeface="Microsoft Sans Serif"/>
                <a:cs typeface="Microsoft Sans Serif"/>
              </a:rPr>
              <a:t>out</a:t>
            </a:r>
            <a:r>
              <a:rPr sz="2400" spc="-8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environment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40" dirty="0">
                <a:solidFill>
                  <a:srgbClr val="374050"/>
                </a:solidFill>
                <a:latin typeface="Microsoft Sans Serif"/>
                <a:cs typeface="Microsoft Sans Serif"/>
              </a:rPr>
              <a:t>Concentrate</a:t>
            </a:r>
            <a:r>
              <a:rPr sz="2400" spc="-45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intensely</a:t>
            </a:r>
            <a:endParaRPr sz="2400" dirty="0">
              <a:latin typeface="Microsoft Sans Serif"/>
              <a:cs typeface="Microsoft Sans Serif"/>
            </a:endParaRPr>
          </a:p>
          <a:p>
            <a:pPr marL="205740" indent="-193040">
              <a:lnSpc>
                <a:spcPct val="100000"/>
              </a:lnSpc>
              <a:spcBef>
                <a:spcPts val="600"/>
              </a:spcBef>
              <a:buSzPct val="102500"/>
              <a:buChar char="•"/>
              <a:tabLst>
                <a:tab pos="205740" algn="l"/>
              </a:tabLst>
            </a:pPr>
            <a:r>
              <a:rPr sz="2400" spc="-50" dirty="0">
                <a:solidFill>
                  <a:srgbClr val="374050"/>
                </a:solidFill>
                <a:latin typeface="Microsoft Sans Serif"/>
                <a:cs typeface="Microsoft Sans Serif"/>
              </a:rPr>
              <a:t>Work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rgbClr val="374050"/>
                </a:solidFill>
                <a:latin typeface="Microsoft Sans Serif"/>
                <a:cs typeface="Microsoft Sans Serif"/>
              </a:rPr>
              <a:t>amidst</a:t>
            </a:r>
            <a:r>
              <a:rPr sz="2400" spc="-80" dirty="0">
                <a:solidFill>
                  <a:srgbClr val="374050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374050"/>
                </a:solidFill>
                <a:latin typeface="Microsoft Sans Serif"/>
                <a:cs typeface="Microsoft Sans Serif"/>
              </a:rPr>
              <a:t>interruptions</a:t>
            </a:r>
            <a:endParaRPr sz="2400" dirty="0">
              <a:latin typeface="Microsoft Sans Serif"/>
              <a:cs typeface="Microsoft Sans Serif"/>
            </a:endParaRPr>
          </a:p>
          <a:p>
            <a:pPr marL="12700" marR="473709">
              <a:lnSpc>
                <a:spcPct val="122000"/>
              </a:lnSpc>
              <a:spcBef>
                <a:spcPts val="610"/>
              </a:spcBef>
            </a:pPr>
            <a:r>
              <a:rPr sz="2000" b="1" spc="-50" dirty="0">
                <a:solidFill>
                  <a:srgbClr val="049569"/>
                </a:solidFill>
                <a:latin typeface="Arial"/>
                <a:cs typeface="Arial"/>
              </a:rPr>
              <a:t>Strengths</a:t>
            </a:r>
            <a:r>
              <a:rPr sz="2400" spc="-50" dirty="0">
                <a:solidFill>
                  <a:srgbClr val="049569"/>
                </a:solidFill>
                <a:latin typeface="Segoe UI Symbol"/>
                <a:cs typeface="Segoe UI Symbol"/>
              </a:rPr>
              <a:t>:</a:t>
            </a:r>
            <a:r>
              <a:rPr sz="2400" spc="-95" dirty="0">
                <a:solidFill>
                  <a:srgbClr val="049569"/>
                </a:solidFill>
                <a:latin typeface="Segoe UI Symbol"/>
                <a:cs typeface="Segoe UI Symbol"/>
              </a:rPr>
              <a:t> </a:t>
            </a:r>
            <a:r>
              <a:rPr sz="2400" spc="-50" dirty="0">
                <a:solidFill>
                  <a:schemeClr val="tx1"/>
                </a:solidFill>
                <a:latin typeface="Microsoft Sans Serif"/>
                <a:cs typeface="Microsoft Sans Serif"/>
              </a:rPr>
              <a:t>Clear</a:t>
            </a:r>
            <a:r>
              <a:rPr sz="2400" spc="-8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chemeClr val="tx1"/>
                </a:solidFill>
                <a:latin typeface="Microsoft Sans Serif"/>
                <a:cs typeface="Microsoft Sans Serif"/>
              </a:rPr>
              <a:t>focus</a:t>
            </a:r>
            <a:r>
              <a:rPr sz="2400" spc="-7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and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Microsoft Sans Serif"/>
                <a:cs typeface="Microsoft Sans Serif"/>
              </a:rPr>
              <a:t>productivity </a:t>
            </a:r>
            <a:endParaRPr lang="en-US" sz="2400" spc="-10" dirty="0">
              <a:solidFill>
                <a:schemeClr val="tx1"/>
              </a:solidFill>
              <a:latin typeface="Microsoft Sans Serif"/>
              <a:cs typeface="Microsoft Sans Serif"/>
            </a:endParaRPr>
          </a:p>
          <a:p>
            <a:pPr marL="12700" marR="473709">
              <a:lnSpc>
                <a:spcPct val="122000"/>
              </a:lnSpc>
              <a:spcBef>
                <a:spcPts val="610"/>
              </a:spcBef>
            </a:pPr>
            <a:r>
              <a:rPr sz="2000" b="1" spc="-45" dirty="0">
                <a:solidFill>
                  <a:srgbClr val="E9580C"/>
                </a:solidFill>
                <a:latin typeface="Arial"/>
                <a:cs typeface="Arial"/>
              </a:rPr>
              <a:t>Challenge</a:t>
            </a:r>
            <a:r>
              <a:rPr sz="2400" spc="-45" dirty="0">
                <a:solidFill>
                  <a:srgbClr val="E9580C"/>
                </a:solidFill>
                <a:latin typeface="Segoe UI Symbol"/>
                <a:cs typeface="Segoe UI Symbol"/>
              </a:rPr>
              <a:t>:</a:t>
            </a:r>
            <a:r>
              <a:rPr sz="2400" spc="-100" dirty="0">
                <a:solidFill>
                  <a:srgbClr val="E9580C"/>
                </a:solidFill>
                <a:latin typeface="Segoe UI Symbol"/>
                <a:cs typeface="Segoe UI Symbol"/>
              </a:rPr>
              <a:t> </a:t>
            </a:r>
            <a:r>
              <a:rPr sz="2400" spc="-40" dirty="0">
                <a:solidFill>
                  <a:schemeClr val="tx1"/>
                </a:solidFill>
                <a:latin typeface="Microsoft Sans Serif"/>
                <a:cs typeface="Microsoft Sans Serif"/>
              </a:rPr>
              <a:t>May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45" dirty="0">
                <a:solidFill>
                  <a:schemeClr val="tx1"/>
                </a:solidFill>
                <a:latin typeface="Microsoft Sans Serif"/>
                <a:cs typeface="Microsoft Sans Serif"/>
              </a:rPr>
              <a:t>miss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important</a:t>
            </a:r>
            <a:r>
              <a:rPr sz="2400" spc="-70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35" dirty="0">
                <a:solidFill>
                  <a:schemeClr val="tx1"/>
                </a:solidFill>
                <a:latin typeface="Microsoft Sans Serif"/>
                <a:cs typeface="Microsoft Sans Serif"/>
              </a:rPr>
              <a:t>external</a:t>
            </a:r>
            <a:r>
              <a:rPr sz="2400" spc="-65" dirty="0">
                <a:solidFill>
                  <a:schemeClr val="tx1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chemeClr val="tx1"/>
                </a:solidFill>
                <a:latin typeface="Microsoft Sans Serif"/>
                <a:cs typeface="Microsoft Sans Serif"/>
              </a:rPr>
              <a:t>cues</a:t>
            </a:r>
            <a:endParaRPr sz="2400" dirty="0">
              <a:solidFill>
                <a:schemeClr val="tx1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12" name="Picture 11" descr="A colorful circle with number&#10;&#10;AI-generated content may be incorrect.">
            <a:extLst>
              <a:ext uri="{FF2B5EF4-FFF2-40B4-BE49-F238E27FC236}">
                <a16:creationId xmlns:a16="http://schemas.microsoft.com/office/drawing/2014/main" id="{35502B2E-3A7C-C28A-7264-87D8EF4F3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18" y="8572500"/>
            <a:ext cx="1714500" cy="1714500"/>
          </a:xfrm>
          <a:prstGeom prst="rect">
            <a:avLst/>
          </a:prstGeom>
        </p:spPr>
      </p:pic>
      <p:pic>
        <p:nvPicPr>
          <p:cNvPr id="14" name="Picture 13" descr="A yellow circle with dots and lines on a black background&#10;&#10;AI-generated content may be incorrect.">
            <a:extLst>
              <a:ext uri="{FF2B5EF4-FFF2-40B4-BE49-F238E27FC236}">
                <a16:creationId xmlns:a16="http://schemas.microsoft.com/office/drawing/2014/main" id="{5D053216-0E3A-DD1E-F871-F53AF74FDA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" y="3162299"/>
            <a:ext cx="4038600" cy="4038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</TotalTime>
  <Words>977</Words>
  <Application>Microsoft Office PowerPoint</Application>
  <PresentationFormat>Custom</PresentationFormat>
  <Paragraphs>260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7" baseType="lpstr">
      <vt:lpstr>Gungsuh</vt:lpstr>
      <vt:lpstr>Arial</vt:lpstr>
      <vt:lpstr>Arial Black</vt:lpstr>
      <vt:lpstr>Berlin Sans FB</vt:lpstr>
      <vt:lpstr>Britannic Bold</vt:lpstr>
      <vt:lpstr>Calibri</vt:lpstr>
      <vt:lpstr>Century Gothic</vt:lpstr>
      <vt:lpstr>Comic Sans MS</vt:lpstr>
      <vt:lpstr>Gill Sans MT</vt:lpstr>
      <vt:lpstr>Microsoft Sans Serif</vt:lpstr>
      <vt:lpstr>Segoe UI Symbol</vt:lpstr>
      <vt:lpstr>Tahoma</vt:lpstr>
      <vt:lpstr>Times New Roman</vt:lpstr>
      <vt:lpstr>Trebuchet MS</vt:lpstr>
      <vt:lpstr>Verdana</vt:lpstr>
      <vt:lpstr>Office Theme</vt:lpstr>
      <vt:lpstr>1_Office Theme</vt:lpstr>
      <vt:lpstr>PowerPoint Presentation</vt:lpstr>
      <vt:lpstr>PowerPoint Presentation</vt:lpstr>
      <vt:lpstr>9 Temperaments: The "How" of Personality</vt:lpstr>
      <vt:lpstr>Creating a Goodness-of-Fit Environment</vt:lpstr>
      <vt:lpstr>Discover Your Temperament</vt:lpstr>
      <vt:lpstr>Activity Level</vt:lpstr>
      <vt:lpstr>Quality of Mood</vt:lpstr>
      <vt:lpstr>Rhythmicity (Regularity)</vt:lpstr>
      <vt:lpstr>Distractibility</vt:lpstr>
      <vt:lpstr>Intensity of Reaction</vt:lpstr>
      <vt:lpstr>Approach/Withdrawal Initial Reaction to New Situations</vt:lpstr>
      <vt:lpstr>Sensory Threshold Sensitivity to Stimuli</vt:lpstr>
      <vt:lpstr>Persistence &amp; Attention Span</vt:lpstr>
      <vt:lpstr>Adaptability</vt:lpstr>
      <vt:lpstr>Personality Constellations How Temperament Dimensions Combine</vt:lpstr>
      <vt:lpstr>The Easy Child (40%) Flexible Child • Adaptable Child</vt:lpstr>
      <vt:lpstr>The Spirited Child (10%) Difficult Child • Feisty Child</vt:lpstr>
      <vt:lpstr>The Cautious Child (15%) Slow-to-Warm-Up • Shy Child</vt:lpstr>
      <vt:lpstr>The Mixed Group (35%) Individual Complexity</vt:lpstr>
      <vt:lpstr>Let's Apply 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Aaron Eggman</dc:creator>
  <cp:lastModifiedBy>Aaron Eggman</cp:lastModifiedBy>
  <cp:revision>1</cp:revision>
  <dcterms:created xsi:type="dcterms:W3CDTF">2025-08-11T04:01:08Z</dcterms:created>
  <dcterms:modified xsi:type="dcterms:W3CDTF">2025-10-01T22:37:42Z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2025-08-11T00:00:00Z</vt:filetime>
  </property>
  <property fmtid="{D5CDD505-2E9C-101B-9397-08002B2CF9AE}" pid="3" name="LastSaved">
    <vt:filetime>2025-08-11T00:00:00Z</vt:filetime>
  </property>
</Properties>
</file>